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709" r:id="rId3"/>
    <p:sldId id="707" r:id="rId4"/>
    <p:sldId id="710" r:id="rId5"/>
    <p:sldId id="706" r:id="rId6"/>
    <p:sldId id="712" r:id="rId7"/>
    <p:sldId id="708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EE1F3E-4DA5-418C-BB16-3991377476AB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093F42-66B6-488D-831B-C2FECDC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world.org/organizational-programs/magnet/eligibility-requirement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You have the content</a:t>
            </a:r>
            <a:r>
              <a:rPr lang="en-US" baseline="0" dirty="0"/>
              <a:t> to the slides</a:t>
            </a:r>
          </a:p>
          <a:p>
            <a:endParaRPr lang="en-US" baseline="0" dirty="0"/>
          </a:p>
          <a:p>
            <a:r>
              <a:rPr lang="en-US" baseline="0" dirty="0"/>
              <a:t>Samples in the back of the handout but please don’t take pictures.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75EE-9978-4568-ABFC-A92C7AF82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5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3F42-66B6-488D-831B-C2FECDCAF6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0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submission cycle is full, will get moved to the next available date</a:t>
            </a:r>
          </a:p>
          <a:p>
            <a:r>
              <a:rPr lang="en-US" dirty="0"/>
              <a:t>The Nurse Manager and Nurse Leader </a:t>
            </a:r>
            <a:r>
              <a:rPr lang="en-US" dirty="0">
                <a:hlinkClick r:id="rId3" tooltip="Tables and Templates"/>
              </a:rPr>
              <a:t>educational requirement table</a:t>
            </a:r>
            <a:r>
              <a:rPr lang="en-US" dirty="0"/>
              <a:t> is submitted as a supporting document at time of application.</a:t>
            </a:r>
          </a:p>
          <a:p>
            <a:r>
              <a:rPr lang="en-US" dirty="0"/>
              <a:t>Applications will be processed only if the educational requirement is met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F530A-9031-41FD-A088-6853FB4B3D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3F42-66B6-488D-831B-C2FECDCAF6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submission cycle is full, will get moved to the next available date</a:t>
            </a:r>
          </a:p>
          <a:p>
            <a:r>
              <a:rPr lang="en-US" baseline="0" dirty="0"/>
              <a:t>Submission is the first business day of the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F530A-9031-41FD-A088-6853FB4B3D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Supporting documents include the AVP/Nurse Director Table, Nurse Manager Table, CNO attestation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3F42-66B6-488D-831B-C2FECDCAF6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Supporting documents include the AVP/Nurse Director Table, Nurse Manager Table, Nursing Org Chart, </a:t>
            </a:r>
            <a:r>
              <a:rPr lang="en-US"/>
              <a:t>Facility Organizational Chart,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3F42-66B6-488D-831B-C2FECDCAF6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163E-2060-4484-A74B-65AFBACB7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A9B99-E300-4825-85FB-400D406B3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34774-0F60-43D9-9DDC-8547A81D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AD011-E1F3-417E-BA6E-8E3EF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EB251-1BEE-48DA-9008-9AAAA418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8C01-6A84-41CC-9089-3E7D1B9E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D71B6-A6AA-4900-BF83-F77990998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36374-9973-4A48-8C25-F11F1369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23B42-62DE-4FFF-BD32-45188140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0301C-61D3-4F76-AD39-92A8318D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C12A0-E860-4CF3-8FB7-7BBEE1A61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EA02E-3967-4271-BFDD-1AF36E127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101F-69F7-45EC-963B-D4FE89F9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6105-8CB7-46C3-AA12-8BB91DEE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FA23D-6E84-47CF-8EF2-8F8CFA85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6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00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B7DB9"/>
              </a:clrFrom>
              <a:clrTo>
                <a:srgbClr val="9B7D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86026" r="57883" b="6987"/>
          <a:stretch>
            <a:fillRect/>
          </a:stretch>
        </p:blipFill>
        <p:spPr bwMode="black">
          <a:xfrm>
            <a:off x="747607" y="5969000"/>
            <a:ext cx="3457164" cy="4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hidden">
          <a:xfrm>
            <a:off x="11910503" y="0"/>
            <a:ext cx="281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7"/>
          <a:stretch>
            <a:fillRect/>
          </a:stretch>
        </p:blipFill>
        <p:spPr bwMode="black">
          <a:xfrm>
            <a:off x="5791200" y="4298961"/>
            <a:ext cx="64008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1804991"/>
            <a:ext cx="12192000" cy="20812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 bwMode="white">
          <a:xfrm>
            <a:off x="14817" y="2333628"/>
            <a:ext cx="482600" cy="989013"/>
          </a:xfrm>
          <a:custGeom>
            <a:avLst/>
            <a:gdLst>
              <a:gd name="connsiteX0" fmla="*/ 0 w 485775"/>
              <a:gd name="connsiteY0" fmla="*/ 0 h 1352550"/>
              <a:gd name="connsiteX1" fmla="*/ 485775 w 485775"/>
              <a:gd name="connsiteY1" fmla="*/ 714375 h 1352550"/>
              <a:gd name="connsiteX2" fmla="*/ 0 w 485775"/>
              <a:gd name="connsiteY2" fmla="*/ 1352550 h 1352550"/>
              <a:gd name="connsiteX3" fmla="*/ 0 w 485775"/>
              <a:gd name="connsiteY3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1352550">
                <a:moveTo>
                  <a:pt x="0" y="0"/>
                </a:moveTo>
                <a:lnTo>
                  <a:pt x="485775" y="714375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prstClr val="white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9082633" y="2516189"/>
            <a:ext cx="249978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737600" y="2333635"/>
            <a:ext cx="0" cy="942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711200" y="2937296"/>
            <a:ext cx="6908800" cy="914400"/>
          </a:xfrm>
        </p:spPr>
        <p:txBody>
          <a:bodyPr anchor="ctr"/>
          <a:lstStyle>
            <a:lvl1pPr marL="0" indent="0">
              <a:buFont typeface="Arial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 marL="457178" indent="0">
              <a:buNone/>
              <a:defRPr sz="2000"/>
            </a:lvl2pPr>
            <a:lvl3pPr marL="914354" indent="0">
              <a:buNone/>
              <a:defRPr sz="1867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 bwMode="black">
          <a:xfrm>
            <a:off x="715449" y="1822871"/>
            <a:ext cx="6904441" cy="1028700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143003"/>
            <a:ext cx="10972800" cy="498316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576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Bef>
                <a:spcPts val="576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576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spcBef>
                <a:spcPts val="576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spcBef>
                <a:spcPts val="576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 bwMode="black">
          <a:xfrm>
            <a:off x="609600" y="76200"/>
            <a:ext cx="9042400" cy="838200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009A86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37600" y="295276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E7875962-22CF-453A-AB46-7130BBF97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143003"/>
            <a:ext cx="10972800" cy="498316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576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Bef>
                <a:spcPts val="576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576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spcBef>
                <a:spcPts val="576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spcBef>
                <a:spcPts val="576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 bwMode="black">
          <a:xfrm>
            <a:off x="609600" y="76200"/>
            <a:ext cx="9042400" cy="838200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009A86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37600" y="295276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E7875962-22CF-453A-AB46-7130BBF97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04BE-D6A2-4A77-B915-5B7A5099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37A8-E3B0-4F84-84D1-41902DB6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E6C22-BCAC-4A52-B6C9-0D1828AC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DC201-6E6D-439F-AFDE-C2C4DB30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B8F6B-83B2-4470-8F05-94F9177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31F4-0AE8-4BD9-AAF2-E43918DF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5B10C-5200-4B84-B911-D43FE1620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93CF-892F-4438-9139-573AE775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35AFF-2279-4F09-A4F4-DCD732D3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B6117-494E-4815-A22E-3B5CC45C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2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7A54-2367-4FA3-9B8E-FD02B4FD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48E41-D877-4670-BE43-365B37BA9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B2459-2DC7-4898-A3B3-BCCD8D305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54B04-EDF7-4CE5-865D-BFAC7F40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4547A-BD3E-41E2-8ECB-50C0A899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8DEC8-7DDD-41A7-B802-12945719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FCD2-E0A6-49BB-8EDB-D174FCE3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00374-2657-4721-8F50-F6D7D6720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1A2C0-49FD-4A7C-824F-C9786E103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6E00B-5CE3-43FA-9E97-EA74413D7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1E352-7199-4B84-9802-F930CCE67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AA57F-7DCE-4FE8-A1F4-2E9D2BB6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197672-4A95-451B-9226-98BC23B5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4B1CB-EDAF-4D3B-A238-CA525AB9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3FBA-ADB9-46FA-91FB-AAF1FABC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9FA10-9179-48CB-8B8D-558D8242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F5428-8824-4E9A-A80D-D4936E45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2F4F7-0953-47DF-B457-FF362864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7CB19-3F1A-4561-877B-77311EB9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4E426-5C80-4D77-AC64-998A6C15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B57F-3D2A-40A0-87C8-9BA0092C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3C78-DE56-4885-9AF3-06DB4A90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1900-5FA4-4297-B461-E05C5220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58C5E-3F0F-49FD-8516-CE9560631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0A23-D7F1-4A87-B072-E20F6182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BDA5E-7075-42FD-A80D-805F61BE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32108-3488-4A7D-BF39-A33152C3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6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7FF6-7E5D-48E3-87E1-6F6E755F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47F5C-6B84-4D34-A00D-E76CC0027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E6F5D-E70F-43EE-B284-2897F462C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BAE42-B1CD-4715-A562-D0F4E774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06011-0516-4807-9C1C-84216807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1748-B042-4A26-ADF1-0CD700B5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85750-F09E-4745-B40F-EE042E3C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108FE-4C2A-4F8D-BCFF-7B634B101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6375-C14A-4B8F-A545-5459259CC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14A8-2416-42EA-8F77-E34D300B6F9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451C7-08EE-4831-842D-A3EDACBC1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F09F0-4096-434B-8EC1-FF50ACD23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D869-79B1-46A6-9D73-76F9D1BF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hyperlink" Target="https://www.nursingworld.org/organizational-programs/magnet/eligibility-requirements/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nursingworld.org/organizational-programs/magnet/submission-requiremen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mailto:magnetapplications@ana.org" TargetMode="External"/><Relationship Id="rId5" Type="http://schemas.openxmlformats.org/officeDocument/2006/relationships/hyperlink" Target="https://anccmagnet.org/System_Application_Page1.aspx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787404" y="2209800"/>
            <a:ext cx="7950197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733" dirty="0">
                <a:latin typeface="Arial" charset="0"/>
                <a:cs typeface="Arial" charset="0"/>
              </a:rPr>
              <a:t>Submitting a Successful Online Application</a:t>
            </a:r>
          </a:p>
        </p:txBody>
      </p:sp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1379254D-3EDA-4C7E-BBAA-543112879F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586">
        <p:fade/>
      </p:transition>
    </mc:Choice>
    <mc:Fallback xmlns="">
      <p:transition spd="slow" advTm="115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2E7F8-6C0D-4A97-B883-ADD0F6C8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3"/>
            <a:ext cx="11096730" cy="4983164"/>
          </a:xfrm>
        </p:spPr>
        <p:txBody>
          <a:bodyPr/>
          <a:lstStyle/>
          <a:p>
            <a:r>
              <a:rPr lang="en-US" sz="2800" dirty="0"/>
              <a:t>Before submitting an application:</a:t>
            </a:r>
          </a:p>
          <a:p>
            <a:pPr lvl="1"/>
            <a:r>
              <a:rPr lang="en-US" sz="2800" dirty="0"/>
              <a:t>Review 2019 Magnet Application Manual for eligibility requirements</a:t>
            </a:r>
          </a:p>
          <a:p>
            <a:pPr lvl="1"/>
            <a:r>
              <a:rPr lang="en-US" sz="2800" dirty="0"/>
              <a:t>Requirements may also be found on website</a:t>
            </a:r>
          </a:p>
          <a:p>
            <a:pPr lvl="1"/>
            <a:r>
              <a:rPr lang="en-US" sz="2800" dirty="0">
                <a:hlinkClick r:id="rId5"/>
              </a:rPr>
              <a:t>https://www.nursingworld.org/organizational-programs/magnet/eligibility-requirements/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All requirements must be met before application is accepted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8BF14-58DE-48F6-AFDA-678B6EEA9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Application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0AD5B4F-C2DD-43BC-BD52-1BDE2EB0C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388">
        <p:fade/>
      </p:transition>
    </mc:Choice>
    <mc:Fallback xmlns="">
      <p:transition spd="slow" advTm="27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609600"/>
            <a:ext cx="90424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Submission Requirements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71219C-30B0-405E-A715-D481514B9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7" t="26661" r="60833" b="13195"/>
          <a:stretch/>
        </p:blipFill>
        <p:spPr>
          <a:xfrm>
            <a:off x="1096724" y="2100571"/>
            <a:ext cx="8773786" cy="4574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839A8D-F288-4312-8375-031145C6C115}"/>
              </a:ext>
            </a:extLst>
          </p:cNvPr>
          <p:cNvSpPr txBox="1"/>
          <p:nvPr/>
        </p:nvSpPr>
        <p:spPr>
          <a:xfrm>
            <a:off x="501041" y="1447800"/>
            <a:ext cx="1018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https://www.nursingworld.org/organizational-programs/magnet/submission-requirements/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D9170-ABFD-4FEA-9C37-A918519D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PDF Application</a:t>
            </a:r>
          </a:p>
          <a:p>
            <a:pPr lvl="1"/>
            <a:r>
              <a:rPr lang="en-US" sz="2400" dirty="0"/>
              <a:t>Print out and complete prior to submitting online application to ensure that required data is available to complete the application</a:t>
            </a:r>
          </a:p>
          <a:p>
            <a:pPr lvl="1"/>
            <a:r>
              <a:rPr lang="en-US" sz="2400" dirty="0"/>
              <a:t>Online application cannot be saved. Must be completed in  one sitting.</a:t>
            </a:r>
          </a:p>
          <a:p>
            <a:pPr lvl="1"/>
            <a:r>
              <a:rPr lang="en-US" sz="2400" dirty="0"/>
              <a:t>Navigate to </a:t>
            </a:r>
            <a:r>
              <a:rPr lang="en-US" sz="2400" dirty="0">
                <a:hlinkClick r:id="rId5"/>
              </a:rPr>
              <a:t>https://anccmagnet.org/System_Application_Page1.aspx</a:t>
            </a:r>
            <a:r>
              <a:rPr lang="en-US" sz="2400" dirty="0"/>
              <a:t> to begin the online application</a:t>
            </a:r>
          </a:p>
          <a:p>
            <a:pPr lvl="1"/>
            <a:r>
              <a:rPr lang="en-US" sz="2400" dirty="0"/>
              <a:t>Supporting documents must be submitted to </a:t>
            </a:r>
            <a:r>
              <a:rPr lang="en-US" sz="2400" dirty="0">
                <a:hlinkClick r:id="rId6"/>
              </a:rPr>
              <a:t>magnetapplications@ana.org</a:t>
            </a:r>
            <a:r>
              <a:rPr lang="en-US" sz="2400" dirty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4EE7B-8720-4A6F-8B40-F95AD5138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How to Apply</a:t>
            </a:r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96134C04-2D44-4CDF-A77B-E95256EFC4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556">
        <p:fade/>
      </p:transition>
    </mc:Choice>
    <mc:Fallback xmlns="">
      <p:transition spd="slow" advTm="23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9276"/>
            <a:ext cx="10972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600"/>
              </a:spcBef>
              <a:buClr>
                <a:srgbClr val="009977"/>
              </a:buClr>
            </a:pPr>
            <a:r>
              <a:rPr lang="en-US" sz="2400" dirty="0"/>
              <a:t>Applications may be submitted at any time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en-US" sz="2400" dirty="0"/>
              <a:t>Select preferred submission dates at time of application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buClr>
                <a:srgbClr val="009977"/>
              </a:buClr>
              <a:buFont typeface="Lucida Grande"/>
              <a:buChar char="-"/>
            </a:pPr>
            <a:r>
              <a:rPr lang="en-US" sz="2400" dirty="0"/>
              <a:t>Written Documentation is accepted five times per year on the first business day of the month: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>
                <a:srgbClr val="009977"/>
              </a:buClr>
              <a:buFont typeface="Wingdings" charset="2"/>
              <a:buChar char="§"/>
            </a:pPr>
            <a:r>
              <a:rPr lang="en-US" sz="2400" dirty="0"/>
              <a:t>February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>
                <a:srgbClr val="009977"/>
              </a:buClr>
              <a:buFont typeface="Wingdings" charset="2"/>
              <a:buChar char="§"/>
            </a:pPr>
            <a:r>
              <a:rPr lang="en-US" sz="2400" dirty="0"/>
              <a:t>April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>
                <a:srgbClr val="009977"/>
              </a:buClr>
              <a:buFont typeface="Wingdings" charset="2"/>
              <a:buChar char="§"/>
            </a:pPr>
            <a:r>
              <a:rPr lang="en-US" sz="2400" dirty="0"/>
              <a:t>June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>
                <a:srgbClr val="009977"/>
              </a:buClr>
              <a:buFont typeface="Wingdings" charset="2"/>
              <a:buChar char="§"/>
            </a:pPr>
            <a:r>
              <a:rPr lang="en-US" sz="2400" dirty="0"/>
              <a:t>August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>
                <a:srgbClr val="009977"/>
              </a:buClr>
              <a:buFont typeface="Wingdings" charset="2"/>
              <a:buChar char="§"/>
            </a:pPr>
            <a:r>
              <a:rPr lang="en-US" sz="2400" dirty="0"/>
              <a:t>October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en-US" sz="2400" dirty="0"/>
              <a:t>Educational requirement must be met at time of application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100% of Nurse Managers and Nurse Leaders must have a degree in nursing (baccalaureate or graduate degree)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1600"/>
              </a:spcBef>
            </a:pP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609600"/>
            <a:ext cx="9042400" cy="838200"/>
          </a:xfrm>
        </p:spPr>
        <p:txBody>
          <a:bodyPr/>
          <a:lstStyle/>
          <a:p>
            <a:r>
              <a:rPr lang="en-US" sz="3733" dirty="0"/>
              <a:t>Application Submission</a:t>
            </a:r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9462A41C-45C3-44BA-85D8-275F1A59EA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889">
        <p:fade/>
      </p:transition>
    </mc:Choice>
    <mc:Fallback xmlns="">
      <p:transition spd="slow" advTm="37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A42A-204A-468E-A8EE-BEE55976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en-US" dirty="0"/>
            </a:br>
            <a:r>
              <a:rPr lang="en-US" sz="4100" b="1" dirty="0">
                <a:solidFill>
                  <a:srgbClr val="009A86"/>
                </a:solidFill>
                <a:latin typeface="Calibri" panose="020F0502020204030204"/>
                <a:ea typeface="+mn-ea"/>
                <a:cs typeface="+mn-cs"/>
              </a:rPr>
              <a:t>Application Fee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C5A4-DFAD-4731-97E1-017CD9606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378226"/>
            <a:ext cx="10876722" cy="47987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When online application has been submitted send application fee* to:</a:t>
            </a:r>
          </a:p>
          <a:p>
            <a:pPr marL="914400" lvl="2" indent="0">
              <a:buNone/>
            </a:pPr>
            <a:r>
              <a:rPr lang="en-US" sz="9600" dirty="0"/>
              <a:t>ANCC Magnet Recognition</a:t>
            </a:r>
          </a:p>
          <a:p>
            <a:pPr marL="914400" lvl="2" indent="0">
              <a:buNone/>
            </a:pPr>
            <a:r>
              <a:rPr lang="en-US" sz="9600" dirty="0"/>
              <a:t>Bank of America Lockbox Services</a:t>
            </a:r>
          </a:p>
          <a:p>
            <a:pPr marL="914400" lvl="2" indent="0">
              <a:buNone/>
            </a:pPr>
            <a:r>
              <a:rPr lang="en-US" sz="9600" dirty="0"/>
              <a:t>PO Box 505035</a:t>
            </a:r>
          </a:p>
          <a:p>
            <a:pPr marL="914400" lvl="2" indent="0">
              <a:buNone/>
            </a:pPr>
            <a:r>
              <a:rPr lang="en-US" sz="9600" dirty="0"/>
              <a:t>St. Louis, MO  63150-5035</a:t>
            </a:r>
          </a:p>
          <a:p>
            <a:pPr marL="0" indent="0">
              <a:buNone/>
            </a:pPr>
            <a:r>
              <a:rPr lang="en-US" sz="9600" dirty="0"/>
              <a:t>If sending via FedEx, UPS or DHL send fee to:</a:t>
            </a:r>
          </a:p>
          <a:p>
            <a:pPr marL="914400" lvl="2" indent="0">
              <a:buNone/>
            </a:pPr>
            <a:r>
              <a:rPr lang="en-US" sz="9600" dirty="0"/>
              <a:t>Bank of America Lockbox Services</a:t>
            </a:r>
          </a:p>
          <a:p>
            <a:pPr marL="914400" lvl="2" indent="0">
              <a:buNone/>
            </a:pPr>
            <a:r>
              <a:rPr lang="en-US" sz="9600" dirty="0"/>
              <a:t>505035</a:t>
            </a:r>
          </a:p>
          <a:p>
            <a:pPr marL="914400" lvl="2" indent="0">
              <a:buNone/>
            </a:pPr>
            <a:r>
              <a:rPr lang="en-US" sz="9600" dirty="0"/>
              <a:t>800 Market Street</a:t>
            </a:r>
          </a:p>
          <a:p>
            <a:pPr marL="914400" lvl="2" indent="0">
              <a:buNone/>
            </a:pPr>
            <a:r>
              <a:rPr lang="en-US" sz="9600" dirty="0"/>
              <a:t>St. Louis, MO  63101</a:t>
            </a:r>
          </a:p>
          <a:p>
            <a:pPr marL="914400" lvl="2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When sending your check, please ensure that you attach the confirmation page you receive after submitting the application.  If you received and invoice please include that with your payment.</a:t>
            </a:r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5600" dirty="0"/>
              <a:t>*Note-your application is not complete until the application fee is received.</a:t>
            </a:r>
          </a:p>
          <a:p>
            <a:endParaRPr lang="en-US" dirty="0"/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FE2190FF-9005-4C94-BEC5-26871A437A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60"/>
    </mc:Choice>
    <mc:Fallback xmlns="">
      <p:transition spd="slow" advTm="61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A42A-204A-468E-A8EE-BEE55976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en-US" dirty="0"/>
            </a:br>
            <a:r>
              <a:rPr lang="en-US" sz="4100" b="1" dirty="0">
                <a:solidFill>
                  <a:srgbClr val="009A86"/>
                </a:solidFill>
                <a:latin typeface="Calibri" panose="020F0502020204030204"/>
                <a:ea typeface="+mn-ea"/>
                <a:cs typeface="+mn-cs"/>
              </a:rPr>
              <a:t>How to apply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C5A4-DFAD-4731-97E1-017CD9606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following must be submitted to the Magnet Program Office for applications to be processed:</a:t>
            </a:r>
          </a:p>
          <a:p>
            <a:pPr marL="777240" lvl="2" indent="-320040">
              <a:lnSpc>
                <a:spcPct val="100000"/>
              </a:lnSpc>
              <a:spcBef>
                <a:spcPts val="1200"/>
              </a:spcBef>
              <a:buClr>
                <a:srgbClr val="009977"/>
              </a:buClr>
            </a:pPr>
            <a:r>
              <a:rPr lang="en-US" sz="2800" dirty="0"/>
              <a:t>Online application</a:t>
            </a:r>
          </a:p>
          <a:p>
            <a:pPr marL="777240" lvl="2" indent="-320040">
              <a:lnSpc>
                <a:spcPct val="100000"/>
              </a:lnSpc>
              <a:spcBef>
                <a:spcPts val="1200"/>
              </a:spcBef>
              <a:buClr>
                <a:srgbClr val="009977"/>
              </a:buClr>
            </a:pPr>
            <a:r>
              <a:rPr lang="en-US" sz="2800" dirty="0"/>
              <a:t>Application fee</a:t>
            </a:r>
          </a:p>
          <a:p>
            <a:pPr marL="777240" lvl="2" indent="-320040">
              <a:lnSpc>
                <a:spcPct val="100000"/>
              </a:lnSpc>
              <a:spcBef>
                <a:spcPts val="1200"/>
              </a:spcBef>
              <a:buClr>
                <a:srgbClr val="009977"/>
              </a:buClr>
            </a:pPr>
            <a:r>
              <a:rPr lang="en-US" sz="2800" dirty="0"/>
              <a:t>Supporting documents</a:t>
            </a:r>
          </a:p>
          <a:p>
            <a:pPr marL="777240" lvl="2" indent="-320040">
              <a:lnSpc>
                <a:spcPct val="100000"/>
              </a:lnSpc>
              <a:spcBef>
                <a:spcPts val="1200"/>
              </a:spcBef>
              <a:buClr>
                <a:srgbClr val="009977"/>
              </a:buClr>
            </a:pPr>
            <a:endParaRPr lang="en-US" sz="2800" dirty="0"/>
          </a:p>
          <a:p>
            <a:pPr marL="320040" lvl="1" indent="-320040">
              <a:lnSpc>
                <a:spcPct val="100000"/>
              </a:lnSpc>
              <a:spcBef>
                <a:spcPts val="1200"/>
              </a:spcBef>
              <a:buClr>
                <a:srgbClr val="009977"/>
              </a:buClr>
            </a:pPr>
            <a:r>
              <a:rPr lang="en-US" sz="3200" dirty="0"/>
              <a:t>*Note:  Before the online application can be submitted, the CNO must attest to the eligibility criteria on pages 5 and 6 of the 2019 Magnet Application Manual.</a:t>
            </a:r>
          </a:p>
          <a:p>
            <a:endParaRPr lang="en-US" dirty="0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B2F703A7-40C2-4C14-8EE5-C3919C9841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64"/>
    </mc:Choice>
    <mc:Fallback xmlns="">
      <p:transition spd="slow" advTm="41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498</Words>
  <Application>Microsoft Office PowerPoint</Application>
  <PresentationFormat>Widescreen</PresentationFormat>
  <Paragraphs>66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Lucida Grande</vt:lpstr>
      <vt:lpstr>Wingdings</vt:lpstr>
      <vt:lpstr>Office Theme</vt:lpstr>
      <vt:lpstr>Submitting a Successful Online Application</vt:lpstr>
      <vt:lpstr>PowerPoint Presentation</vt:lpstr>
      <vt:lpstr>PowerPoint Presentation</vt:lpstr>
      <vt:lpstr>PowerPoint Presentation</vt:lpstr>
      <vt:lpstr>PowerPoint Presentation</vt:lpstr>
      <vt:lpstr> Application Fee </vt:lpstr>
      <vt:lpstr> How to apply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Application Process</dc:title>
  <dc:creator>Marguerite Smalls</dc:creator>
  <cp:lastModifiedBy>Daniel Nguyen</cp:lastModifiedBy>
  <cp:revision>27</cp:revision>
  <cp:lastPrinted>2019-02-19T18:23:54Z</cp:lastPrinted>
  <dcterms:created xsi:type="dcterms:W3CDTF">2018-12-11T16:16:00Z</dcterms:created>
  <dcterms:modified xsi:type="dcterms:W3CDTF">2020-01-24T20:46:08Z</dcterms:modified>
</cp:coreProperties>
</file>