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0" r:id="rId2"/>
  </p:sldMasterIdLst>
  <p:notesMasterIdLst>
    <p:notesMasterId r:id="rId10"/>
  </p:notesMasterIdLst>
  <p:handoutMasterIdLst>
    <p:handoutMasterId r:id="rId11"/>
  </p:handoutMasterIdLst>
  <p:sldIdLst>
    <p:sldId id="379" r:id="rId3"/>
    <p:sldId id="707" r:id="rId4"/>
    <p:sldId id="715" r:id="rId5"/>
    <p:sldId id="712" r:id="rId6"/>
    <p:sldId id="713" r:id="rId7"/>
    <p:sldId id="716" r:id="rId8"/>
    <p:sldId id="714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C0A80F3-4DBF-45ED-A1C3-620ECBB08473}">
          <p14:sldIdLst>
            <p14:sldId id="379"/>
          </p14:sldIdLst>
        </p14:section>
        <p14:section name="Untitled Section" id="{09C2A59E-BC70-440D-BA03-30A8DA33132F}">
          <p14:sldIdLst>
            <p14:sldId id="707"/>
            <p14:sldId id="715"/>
            <p14:sldId id="712"/>
            <p14:sldId id="713"/>
            <p14:sldId id="716"/>
            <p14:sldId id="7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ctoria Wooden" initials="V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86"/>
    <a:srgbClr val="1F6B28"/>
    <a:srgbClr val="404040"/>
    <a:srgbClr val="595959"/>
    <a:srgbClr val="99DB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91" autoAdjust="0"/>
    <p:restoredTop sz="81257" autoAdjust="0"/>
  </p:normalViewPr>
  <p:slideViewPr>
    <p:cSldViewPr>
      <p:cViewPr varScale="1">
        <p:scale>
          <a:sx n="59" d="100"/>
          <a:sy n="59" d="100"/>
        </p:scale>
        <p:origin x="7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042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F474843A-9D75-4770-BE7F-5255D5BE2A4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1C965A83-5A15-4AC3-B01F-DF4A20859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48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8A9C4DFF-0FE7-455F-8FD4-0C4EEAB6A7B1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551A4997-29D1-49F2-9327-4765D7743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5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rsingworld.org/organizational-programs/magnet/eligibility-requirements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A4997-29D1-49F2-9327-4765D77432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7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9200" y="708025"/>
            <a:ext cx="47275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Nurse Manager and Nurse Leader </a:t>
            </a:r>
            <a:r>
              <a:rPr lang="en-US" dirty="0">
                <a:hlinkClick r:id="rId3" tooltip="Tables and Templates"/>
              </a:rPr>
              <a:t>educational requirement table</a:t>
            </a:r>
            <a:r>
              <a:rPr lang="en-US" dirty="0"/>
              <a:t> is submitted as a supporting document at time of application.</a:t>
            </a:r>
          </a:p>
          <a:p>
            <a:r>
              <a:rPr lang="en-US" dirty="0"/>
              <a:t>Applications will be processed only if the educational requirement is met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F530A-9031-41FD-A088-6853FB4B3D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13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facility org chart showing the CNO and nursing’s relationship with the entire</a:t>
            </a:r>
            <a:r>
              <a:rPr lang="en-US" baseline="0" dirty="0"/>
              <a:t> facility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F530A-9031-41FD-A088-6853FB4B3D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63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nursing organizational</a:t>
            </a:r>
            <a:r>
              <a:rPr lang="en-US" baseline="0" dirty="0"/>
              <a:t> chart including all areas where nursing is practiced, explain dot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F530A-9031-41FD-A088-6853FB4B3D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37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9B7DB9"/>
              </a:clrFrom>
              <a:clrTo>
                <a:srgbClr val="9B7DB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" t="86026" r="57883" b="6987"/>
          <a:stretch>
            <a:fillRect/>
          </a:stretch>
        </p:blipFill>
        <p:spPr bwMode="black">
          <a:xfrm>
            <a:off x="457200" y="6019800"/>
            <a:ext cx="34575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hidden">
          <a:xfrm>
            <a:off x="8932863" y="0"/>
            <a:ext cx="2111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47"/>
          <a:stretch>
            <a:fillRect/>
          </a:stretch>
        </p:blipFill>
        <p:spPr bwMode="black">
          <a:xfrm>
            <a:off x="2940050" y="4298950"/>
            <a:ext cx="62039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ltGray">
          <a:xfrm>
            <a:off x="0" y="1804988"/>
            <a:ext cx="9144000" cy="20812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 bwMode="white">
          <a:xfrm>
            <a:off x="11113" y="2333625"/>
            <a:ext cx="361950" cy="989013"/>
          </a:xfrm>
          <a:custGeom>
            <a:avLst/>
            <a:gdLst>
              <a:gd name="connsiteX0" fmla="*/ 0 w 485775"/>
              <a:gd name="connsiteY0" fmla="*/ 0 h 1352550"/>
              <a:gd name="connsiteX1" fmla="*/ 485775 w 485775"/>
              <a:gd name="connsiteY1" fmla="*/ 714375 h 1352550"/>
              <a:gd name="connsiteX2" fmla="*/ 0 w 485775"/>
              <a:gd name="connsiteY2" fmla="*/ 1352550 h 1352550"/>
              <a:gd name="connsiteX3" fmla="*/ 0 w 485775"/>
              <a:gd name="connsiteY3" fmla="*/ 0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775" h="1352550">
                <a:moveTo>
                  <a:pt x="0" y="0"/>
                </a:moveTo>
                <a:lnTo>
                  <a:pt x="485775" y="714375"/>
                </a:lnTo>
                <a:lnTo>
                  <a:pt x="0" y="135255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6278563" y="2516188"/>
            <a:ext cx="2255837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 bwMode="black">
          <a:xfrm>
            <a:off x="5791200" y="2333625"/>
            <a:ext cx="0" cy="9429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533400" y="2937296"/>
            <a:ext cx="5181600" cy="914400"/>
          </a:xfrm>
        </p:spPr>
        <p:txBody>
          <a:bodyPr anchor="ctr"/>
          <a:lstStyle>
            <a:lvl1pPr marL="0" indent="0">
              <a:buFont typeface="Arial" pitchFamily="34" charset="0"/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black">
          <a:xfrm>
            <a:off x="536574" y="1822869"/>
            <a:ext cx="5178331" cy="1028700"/>
          </a:xfrm>
          <a:prstGeom prst="rect">
            <a:avLst/>
          </a:prstGeom>
        </p:spPr>
        <p:txBody>
          <a:bodyPr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17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722313" y="2066925"/>
            <a:ext cx="7772400" cy="1362075"/>
          </a:xfrm>
          <a:prstGeom prst="rect">
            <a:avLst/>
          </a:prstGeom>
        </p:spPr>
        <p:txBody>
          <a:bodyPr anchor="ctr"/>
          <a:lstStyle>
            <a:lvl1pPr algn="l">
              <a:defRPr sz="2400" b="1" cap="all">
                <a:solidFill>
                  <a:srgbClr val="009A8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722313" y="3449638"/>
            <a:ext cx="7772400" cy="12080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D0D4D-A973-42B6-A4C3-607F7B4F63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0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/>
          </p:nvPr>
        </p:nvSpPr>
        <p:spPr bwMode="black">
          <a:xfrm>
            <a:off x="457200" y="76200"/>
            <a:ext cx="6781800" cy="838200"/>
          </a:xfrm>
        </p:spPr>
        <p:txBody>
          <a:bodyPr anchor="ctr"/>
          <a:lstStyle>
            <a:lvl1pPr marL="0" indent="0">
              <a:buNone/>
              <a:defRPr sz="2400" b="1" baseline="0">
                <a:solidFill>
                  <a:srgbClr val="009A8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797F8-D36D-4C30-974D-EE790FF8A3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181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black"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/>
          </p:nvPr>
        </p:nvSpPr>
        <p:spPr bwMode="black">
          <a:xfrm>
            <a:off x="457200" y="76200"/>
            <a:ext cx="6781800" cy="838200"/>
          </a:xfrm>
        </p:spPr>
        <p:txBody>
          <a:bodyPr anchor="ctr"/>
          <a:lstStyle>
            <a:lvl1pPr marL="0" indent="0">
              <a:buNone/>
              <a:defRPr sz="2400" b="1" baseline="0">
                <a:solidFill>
                  <a:srgbClr val="009A8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16B8D-C80F-4C25-A20B-BB99386408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658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575050" y="1295400"/>
            <a:ext cx="5111750" cy="48307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black">
          <a:xfrm>
            <a:off x="457200" y="1295400"/>
            <a:ext cx="3008313" cy="487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/>
          </p:nvPr>
        </p:nvSpPr>
        <p:spPr bwMode="black">
          <a:xfrm>
            <a:off x="457200" y="76200"/>
            <a:ext cx="6781800" cy="838200"/>
          </a:xfrm>
        </p:spPr>
        <p:txBody>
          <a:bodyPr anchor="ctr"/>
          <a:lstStyle>
            <a:lvl1pPr marL="0" indent="0">
              <a:buNone/>
              <a:defRPr sz="2400" b="1" baseline="0">
                <a:solidFill>
                  <a:srgbClr val="009A8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E8296-47EB-483E-94DB-A5DF26EFF7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09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92288" y="1066799"/>
            <a:ext cx="5486400" cy="3660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black">
          <a:xfrm>
            <a:off x="1752600" y="4953000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/>
          </p:nvPr>
        </p:nvSpPr>
        <p:spPr bwMode="black">
          <a:xfrm>
            <a:off x="457200" y="76200"/>
            <a:ext cx="6781800" cy="838200"/>
          </a:xfrm>
        </p:spPr>
        <p:txBody>
          <a:bodyPr anchor="ctr"/>
          <a:lstStyle>
            <a:lvl1pPr marL="0" indent="0">
              <a:buNone/>
              <a:defRPr sz="2400" b="1" baseline="0">
                <a:solidFill>
                  <a:srgbClr val="009A8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2EE3B-C2CE-4B9C-B0A7-C7CA86CBE2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527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43003"/>
            <a:ext cx="8229600" cy="498316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432"/>
              </a:spcBef>
              <a:defRPr sz="1500"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spcBef>
                <a:spcPts val="432"/>
              </a:spcBef>
              <a:defRPr sz="1500"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spcBef>
                <a:spcPts val="432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spcBef>
                <a:spcPts val="432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50000"/>
              </a:lnSpc>
              <a:spcBef>
                <a:spcPts val="432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/>
          </p:nvPr>
        </p:nvSpPr>
        <p:spPr bwMode="black">
          <a:xfrm>
            <a:off x="457200" y="76200"/>
            <a:ext cx="6781800" cy="838200"/>
          </a:xfrm>
        </p:spPr>
        <p:txBody>
          <a:bodyPr anchor="ctr"/>
          <a:lstStyle>
            <a:lvl1pPr marL="0" indent="0">
              <a:buNone/>
              <a:defRPr sz="1800" b="1" baseline="0">
                <a:solidFill>
                  <a:srgbClr val="009A86"/>
                </a:solidFill>
              </a:defRPr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295277"/>
            <a:ext cx="2133600" cy="365125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/>
            </a:lvl1pPr>
          </a:lstStyle>
          <a:p>
            <a:pPr>
              <a:defRPr/>
            </a:pPr>
            <a:fld id="{E7875962-22CF-453A-AB46-7130BBF97E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8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 bwMode="white">
          <a:xfrm>
            <a:off x="381000" y="0"/>
            <a:ext cx="6858000" cy="838200"/>
          </a:xfrm>
        </p:spPr>
        <p:txBody>
          <a:bodyPr anchor="ctr"/>
          <a:lstStyle>
            <a:lvl1pPr marL="0" indent="0">
              <a:buNone/>
              <a:defRPr sz="2400" b="1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A5C47-A21B-44D7-9F3C-0D880A596DF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1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722313" y="2046287"/>
            <a:ext cx="7772400" cy="1362075"/>
          </a:xfrm>
          <a:prstGeom prst="rect">
            <a:avLst/>
          </a:prstGeom>
        </p:spPr>
        <p:txBody>
          <a:bodyPr anchor="ctr"/>
          <a:lstStyle>
            <a:lvl1pPr algn="l">
              <a:defRPr sz="2400" b="1" cap="all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722313" y="3429000"/>
            <a:ext cx="7772400" cy="12080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B9DBC-BBB0-4209-8B34-A1F2E311819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39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/>
          </p:nvPr>
        </p:nvSpPr>
        <p:spPr bwMode="white">
          <a:xfrm>
            <a:off x="381000" y="0"/>
            <a:ext cx="6858000" cy="838200"/>
          </a:xfrm>
        </p:spPr>
        <p:txBody>
          <a:bodyPr anchor="ctr"/>
          <a:lstStyle>
            <a:lvl1pPr marL="0" indent="0">
              <a:buNone/>
              <a:defRPr sz="2400" b="1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A3DA9-C716-435C-82CD-AE2593F9A5FE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96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black"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3"/>
          </p:nvPr>
        </p:nvSpPr>
        <p:spPr bwMode="white">
          <a:xfrm>
            <a:off x="381000" y="0"/>
            <a:ext cx="6858000" cy="838200"/>
          </a:xfrm>
        </p:spPr>
        <p:txBody>
          <a:bodyPr anchor="ctr"/>
          <a:lstStyle>
            <a:lvl1pPr marL="0" indent="0">
              <a:buNone/>
              <a:defRPr sz="2400" b="1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D2D4F-575A-42A4-8F78-E0C956F6056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2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57200" y="0"/>
            <a:ext cx="7010400" cy="838200"/>
          </a:xfrm>
          <a:prstGeom prst="rect">
            <a:avLst/>
          </a:prstGeom>
        </p:spPr>
        <p:txBody>
          <a:bodyPr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9831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black">
          <a:xfrm>
            <a:off x="457200" y="1143000"/>
            <a:ext cx="3008313" cy="4983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0A31B-20F5-4F3A-873D-68768018DAD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547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92288" y="1066799"/>
            <a:ext cx="5486400" cy="3660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black">
          <a:xfrm>
            <a:off x="1752600" y="4953000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/>
          </p:nvPr>
        </p:nvSpPr>
        <p:spPr bwMode="white">
          <a:xfrm>
            <a:off x="381000" y="0"/>
            <a:ext cx="6858000" cy="838200"/>
          </a:xfrm>
        </p:spPr>
        <p:txBody>
          <a:bodyPr anchor="ctr"/>
          <a:lstStyle>
            <a:lvl1pPr marL="0" indent="0">
              <a:buNone/>
              <a:defRPr sz="2400" b="1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B6065-DB22-4706-BA1D-F810ECF1C90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560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9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9B7DB9"/>
              </a:clrFrom>
              <a:clrTo>
                <a:srgbClr val="9B7DB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" t="86026" r="57883" b="6987"/>
          <a:stretch>
            <a:fillRect/>
          </a:stretch>
        </p:blipFill>
        <p:spPr bwMode="black">
          <a:xfrm>
            <a:off x="457200" y="6019800"/>
            <a:ext cx="34575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hidden">
          <a:xfrm>
            <a:off x="8932863" y="0"/>
            <a:ext cx="2111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47"/>
          <a:stretch>
            <a:fillRect/>
          </a:stretch>
        </p:blipFill>
        <p:spPr bwMode="black">
          <a:xfrm>
            <a:off x="2940050" y="4298950"/>
            <a:ext cx="62039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ltGray">
          <a:xfrm>
            <a:off x="0" y="1804988"/>
            <a:ext cx="9144000" cy="20812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 bwMode="white">
          <a:xfrm>
            <a:off x="11113" y="2333625"/>
            <a:ext cx="361950" cy="989013"/>
          </a:xfrm>
          <a:custGeom>
            <a:avLst/>
            <a:gdLst>
              <a:gd name="connsiteX0" fmla="*/ 0 w 485775"/>
              <a:gd name="connsiteY0" fmla="*/ 0 h 1352550"/>
              <a:gd name="connsiteX1" fmla="*/ 485775 w 485775"/>
              <a:gd name="connsiteY1" fmla="*/ 714375 h 1352550"/>
              <a:gd name="connsiteX2" fmla="*/ 0 w 485775"/>
              <a:gd name="connsiteY2" fmla="*/ 1352550 h 1352550"/>
              <a:gd name="connsiteX3" fmla="*/ 0 w 485775"/>
              <a:gd name="connsiteY3" fmla="*/ 0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775" h="1352550">
                <a:moveTo>
                  <a:pt x="0" y="0"/>
                </a:moveTo>
                <a:lnTo>
                  <a:pt x="485775" y="714375"/>
                </a:lnTo>
                <a:lnTo>
                  <a:pt x="0" y="135255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6278563" y="2516188"/>
            <a:ext cx="2255837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5791200" y="2333625"/>
            <a:ext cx="0" cy="9429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533400" y="2937296"/>
            <a:ext cx="5181600" cy="914400"/>
          </a:xfrm>
        </p:spPr>
        <p:txBody>
          <a:bodyPr anchor="ctr"/>
          <a:lstStyle>
            <a:lvl1pPr marL="0" indent="0">
              <a:buFont typeface="Arial" pitchFamily="34" charset="0"/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 bwMode="black">
          <a:xfrm>
            <a:off x="536574" y="1822869"/>
            <a:ext cx="5178331" cy="1028700"/>
          </a:xfrm>
          <a:prstGeom prst="rect">
            <a:avLst/>
          </a:prstGeom>
        </p:spPr>
        <p:txBody>
          <a:bodyPr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39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43000"/>
            <a:ext cx="8229600" cy="49831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/>
          </p:nvPr>
        </p:nvSpPr>
        <p:spPr bwMode="black">
          <a:xfrm>
            <a:off x="457200" y="76200"/>
            <a:ext cx="6781800" cy="838200"/>
          </a:xfrm>
        </p:spPr>
        <p:txBody>
          <a:bodyPr anchor="ctr"/>
          <a:lstStyle>
            <a:lvl1pPr marL="0" indent="0">
              <a:buNone/>
              <a:defRPr sz="2400" b="1" baseline="0">
                <a:solidFill>
                  <a:srgbClr val="009A8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75962-22CF-453A-AB46-7130BBF97E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6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AE50795-6C77-4923-ABF9-32DD90044F49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75" name="Rectangle 2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2954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Rectangle 4"/>
          <p:cNvSpPr/>
          <p:nvPr/>
        </p:nvSpPr>
        <p:spPr bwMode="hidden">
          <a:xfrm>
            <a:off x="8932863" y="733425"/>
            <a:ext cx="211137" cy="6124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838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 bwMode="white">
          <a:xfrm>
            <a:off x="0" y="127000"/>
            <a:ext cx="211138" cy="588963"/>
          </a:xfrm>
          <a:custGeom>
            <a:avLst/>
            <a:gdLst>
              <a:gd name="connsiteX0" fmla="*/ 0 w 485775"/>
              <a:gd name="connsiteY0" fmla="*/ 0 h 1352550"/>
              <a:gd name="connsiteX1" fmla="*/ 485775 w 485775"/>
              <a:gd name="connsiteY1" fmla="*/ 714375 h 1352550"/>
              <a:gd name="connsiteX2" fmla="*/ 0 w 485775"/>
              <a:gd name="connsiteY2" fmla="*/ 1352550 h 1352550"/>
              <a:gd name="connsiteX3" fmla="*/ 0 w 485775"/>
              <a:gd name="connsiteY3" fmla="*/ 0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775" h="1352550">
                <a:moveTo>
                  <a:pt x="0" y="0"/>
                </a:moveTo>
                <a:lnTo>
                  <a:pt x="485775" y="714375"/>
                </a:lnTo>
                <a:lnTo>
                  <a:pt x="0" y="135255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7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00" y="247650"/>
            <a:ext cx="14017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gray">
          <a:xfrm>
            <a:off x="457200" y="6477000"/>
            <a:ext cx="2565400" cy="230188"/>
          </a:xfrm>
          <a:prstGeom prst="rect">
            <a:avLst/>
          </a:prstGeom>
        </p:spPr>
        <p:txBody>
          <a:bodyPr wrap="none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© 2015 American Nurses Credentialing Center</a:t>
            </a:r>
          </a:p>
        </p:txBody>
      </p:sp>
    </p:spTree>
    <p:extLst>
      <p:ext uri="{BB962C8B-B14F-4D97-AF65-F5344CB8AC3E}">
        <p14:creationId xmlns:p14="http://schemas.microsoft.com/office/powerpoint/2010/main" val="26489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04040"/>
        </a:buClr>
        <a:buFont typeface="Arial" charset="0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04040"/>
        </a:buClr>
        <a:buFont typeface="Arial" charset="0"/>
        <a:buChar char="•"/>
        <a:defRPr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04040"/>
        </a:buClr>
        <a:buFont typeface="Arial" charset="0"/>
        <a:buChar char="•"/>
        <a:defRPr sz="16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04040"/>
        </a:buClr>
        <a:buFont typeface="Arial" charset="0"/>
        <a:buChar char="•"/>
        <a:defRPr sz="1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04040"/>
        </a:buClr>
        <a:buFont typeface="Arial" charset="0"/>
        <a:buChar char="•"/>
        <a:defRPr sz="1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6553200" y="2952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rgbClr val="419D7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FEEB1EC-6EB1-4FF2-A828-5FCFF218CD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099" name="Rectangle 2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1430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Rectangle 4"/>
          <p:cNvSpPr/>
          <p:nvPr/>
        </p:nvSpPr>
        <p:spPr bwMode="ltGray">
          <a:xfrm>
            <a:off x="1588" y="6248400"/>
            <a:ext cx="9144000" cy="606425"/>
          </a:xfrm>
          <a:prstGeom prst="rect">
            <a:avLst/>
          </a:prstGeom>
          <a:solidFill>
            <a:srgbClr val="009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101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6383338"/>
            <a:ext cx="12668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 bwMode="white">
          <a:xfrm>
            <a:off x="1588" y="6332538"/>
            <a:ext cx="165100" cy="460375"/>
          </a:xfrm>
          <a:custGeom>
            <a:avLst/>
            <a:gdLst>
              <a:gd name="connsiteX0" fmla="*/ 0 w 485775"/>
              <a:gd name="connsiteY0" fmla="*/ 0 h 1352550"/>
              <a:gd name="connsiteX1" fmla="*/ 485775 w 485775"/>
              <a:gd name="connsiteY1" fmla="*/ 714375 h 1352550"/>
              <a:gd name="connsiteX2" fmla="*/ 0 w 485775"/>
              <a:gd name="connsiteY2" fmla="*/ 1352550 h 1352550"/>
              <a:gd name="connsiteX3" fmla="*/ 0 w 485775"/>
              <a:gd name="connsiteY3" fmla="*/ 0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775" h="1352550">
                <a:moveTo>
                  <a:pt x="0" y="0"/>
                </a:moveTo>
                <a:lnTo>
                  <a:pt x="485775" y="714375"/>
                </a:lnTo>
                <a:lnTo>
                  <a:pt x="0" y="135255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gray">
          <a:xfrm>
            <a:off x="457200" y="6477000"/>
            <a:ext cx="2565400" cy="230188"/>
          </a:xfrm>
          <a:prstGeom prst="rect">
            <a:avLst/>
          </a:prstGeom>
        </p:spPr>
        <p:txBody>
          <a:bodyPr wrap="none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© 2015 American Nurses Credentialing Center</a:t>
            </a:r>
          </a:p>
        </p:txBody>
      </p:sp>
    </p:spTree>
    <p:extLst>
      <p:ext uri="{BB962C8B-B14F-4D97-AF65-F5344CB8AC3E}">
        <p14:creationId xmlns:p14="http://schemas.microsoft.com/office/powerpoint/2010/main" val="61411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A86"/>
        </a:buClr>
        <a:buFont typeface="Arial" charset="0"/>
        <a:buChar char="•"/>
        <a:defRPr sz="20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A86"/>
        </a:buClr>
        <a:buFont typeface="Arial" charset="0"/>
        <a:buChar char="•"/>
        <a:defRPr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A86"/>
        </a:buClr>
        <a:buFont typeface="Arial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A86"/>
        </a:buClr>
        <a:buFont typeface="Arial" charset="0"/>
        <a:buChar char="•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A86"/>
        </a:buClr>
        <a:buFont typeface="Arial" charset="0"/>
        <a:buChar char="•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hyperlink" Target="mailto:magnetapplications@ana.org" TargetMode="Externa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6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3"/>
          <p:cNvSpPr>
            <a:spLocks noGrp="1"/>
          </p:cNvSpPr>
          <p:nvPr>
            <p:ph type="title"/>
          </p:nvPr>
        </p:nvSpPr>
        <p:spPr>
          <a:xfrm>
            <a:off x="381000" y="2362200"/>
            <a:ext cx="5330825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Best Practices for Document Submission</a:t>
            </a:r>
          </a:p>
        </p:txBody>
      </p:sp>
    </p:spTree>
    <p:extLst>
      <p:ext uri="{BB962C8B-B14F-4D97-AF65-F5344CB8AC3E}">
        <p14:creationId xmlns:p14="http://schemas.microsoft.com/office/powerpoint/2010/main" val="1975313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16EC7C-70DC-439D-9B72-97DE613A3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following documents must be sent to </a:t>
            </a:r>
            <a:r>
              <a:rPr lang="en-US" dirty="0">
                <a:hlinkClick r:id="rId5"/>
              </a:rPr>
              <a:t>magnetapplications@ana.org</a:t>
            </a:r>
            <a:r>
              <a:rPr lang="en-US" dirty="0"/>
              <a:t> after completing the online application:</a:t>
            </a:r>
          </a:p>
          <a:p>
            <a:endParaRPr lang="en-US" dirty="0"/>
          </a:p>
          <a:p>
            <a:r>
              <a:rPr lang="en-US" dirty="0"/>
              <a:t>Chief Nursing Officer's curriculum vitae or resume.</a:t>
            </a:r>
          </a:p>
          <a:p>
            <a:r>
              <a:rPr lang="en-US" dirty="0"/>
              <a:t>Current facility organizational chart showing the CNO’s and nursing's relationship to the entire facility.</a:t>
            </a:r>
          </a:p>
          <a:p>
            <a:r>
              <a:rPr lang="en-US" dirty="0"/>
              <a:t>Current nursing organizational chart. Include all areas where nursing is practiced. </a:t>
            </a:r>
          </a:p>
          <a:p>
            <a:r>
              <a:rPr lang="en-US" dirty="0"/>
              <a:t>List of the externally managed database(s) used for nurse satisfaction, patient satisfaction, and nurse-sensitive indicators.</a:t>
            </a:r>
          </a:p>
          <a:p>
            <a:r>
              <a:rPr lang="en-US" dirty="0"/>
              <a:t>Institutional review board (IRB) attestation letter.</a:t>
            </a:r>
          </a:p>
          <a:p>
            <a:r>
              <a:rPr lang="en-US" dirty="0"/>
              <a:t>Nurse Director/Assistant Vice President and Nurse Manager Eligibility &amp; Reporting Table.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Submission Requirements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09E63A4A-63D5-46BE-B6F8-C6355BB5FD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7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19"/>
    </mc:Choice>
    <mc:Fallback xmlns="">
      <p:transition spd="slow" advTm="490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42145E-FD05-4EDD-921A-1C364316A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At the time of application the Chief Nursing Officer must have:</a:t>
            </a:r>
          </a:p>
          <a:p>
            <a:r>
              <a:rPr lang="en-US" dirty="0"/>
              <a:t>A degree in nursing-BSN or higher</a:t>
            </a:r>
          </a:p>
          <a:p>
            <a:r>
              <a:rPr lang="en-US" dirty="0"/>
              <a:t>A masters degree in any field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9220C-2A28-4E11-9F69-47D570A6F3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CNO Curriculum Vitae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D5978C6-B627-4028-9E7B-C7DDF8EEF1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6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16"/>
    </mc:Choice>
    <mc:Fallback xmlns="">
      <p:transition spd="slow" advTm="137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313184"/>
            <a:ext cx="6781800" cy="628650"/>
          </a:xfrm>
        </p:spPr>
        <p:txBody>
          <a:bodyPr/>
          <a:lstStyle/>
          <a:p>
            <a:r>
              <a:rPr lang="en-US" sz="2400" dirty="0"/>
              <a:t>Facility Organizational Chart</a:t>
            </a:r>
          </a:p>
        </p:txBody>
      </p:sp>
      <p:pic>
        <p:nvPicPr>
          <p:cNvPr id="6146" name="Picture 2" descr=" An overview of administrative organization in a typical healthcare facility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941834"/>
            <a:ext cx="6530879" cy="343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4343401" y="2551054"/>
            <a:ext cx="1247833" cy="2828421"/>
          </a:xfrm>
          <a:prstGeom prst="ellipse">
            <a:avLst/>
          </a:prstGeom>
          <a:noFill/>
          <a:ln w="60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D9BA018-9E90-4545-8B03-1B74390D9D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4757">
        <p:fade/>
      </p:transition>
    </mc:Choice>
    <mc:Fallback xmlns="">
      <p:transition spd="slow" advTm="347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314450"/>
            <a:ext cx="6781800" cy="628650"/>
          </a:xfrm>
        </p:spPr>
        <p:txBody>
          <a:bodyPr/>
          <a:lstStyle/>
          <a:p>
            <a:r>
              <a:rPr lang="en-US" sz="2400" dirty="0"/>
              <a:t>Nursing Organizational Chart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4801" y="2095500"/>
            <a:ext cx="8381997" cy="3162300"/>
            <a:chOff x="0" y="1143000"/>
            <a:chExt cx="8943975" cy="411480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0" t="18533" r="5650" b="12134"/>
            <a:stretch/>
          </p:blipFill>
          <p:spPr bwMode="auto">
            <a:xfrm>
              <a:off x="0" y="1143000"/>
              <a:ext cx="8305800" cy="411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Group 19"/>
            <p:cNvGrpSpPr/>
            <p:nvPr/>
          </p:nvGrpSpPr>
          <p:grpSpPr>
            <a:xfrm>
              <a:off x="4953000" y="1447800"/>
              <a:ext cx="3990975" cy="3676650"/>
              <a:chOff x="4953000" y="1905000"/>
              <a:chExt cx="3990975" cy="321945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953000" y="2238622"/>
                <a:ext cx="533400" cy="11343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8639175" y="1905000"/>
                <a:ext cx="0" cy="2209800"/>
              </a:xfrm>
              <a:prstGeom prst="line">
                <a:avLst/>
              </a:prstGeom>
              <a:ln w="15875" cmpd="sng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105400" y="1905000"/>
                <a:ext cx="3533775" cy="0"/>
              </a:xfrm>
              <a:prstGeom prst="line">
                <a:avLst/>
              </a:prstGeom>
              <a:ln w="15875" cmpd="sng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15325" y="4114800"/>
                <a:ext cx="628650" cy="1009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" name="Rectangle 4"/>
            <p:cNvSpPr/>
            <p:nvPr/>
          </p:nvSpPr>
          <p:spPr>
            <a:xfrm>
              <a:off x="762000" y="2118362"/>
              <a:ext cx="457200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56DFE8F4-5EE7-4306-BA04-AE632FEB29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4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4215">
        <p:fade/>
      </p:transition>
    </mc:Choice>
    <mc:Fallback xmlns="">
      <p:transition spd="slow" advTm="342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6D5D7D-3F60-4A20-8B63-D3999D5F2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List of the externally managed database(s) used for nurse satisfaction, patient satisfaction, and nurse-sensitive indicators.</a:t>
            </a:r>
          </a:p>
          <a:p>
            <a:r>
              <a:rPr lang="en-US" dirty="0"/>
              <a:t>An organization’s IRB may be internal, external, or centralized at the system level</a:t>
            </a:r>
          </a:p>
          <a:p>
            <a:r>
              <a:rPr lang="en-US" dirty="0"/>
              <a:t>Requires that at least one nurse be a voting member of the governing body responsible for the protection of human research participants.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FFBFA-DE82-49D4-B6FE-CD1E2ACBB1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External databases and IRB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D8C18A1-AC6B-4EE4-89A6-F11831F8B2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9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90"/>
    </mc:Choice>
    <mc:Fallback xmlns="">
      <p:transition spd="slow" advTm="434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68BDEC-6598-449D-85CE-CD85899450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4256" y="2133601"/>
            <a:ext cx="8938377" cy="278140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529E7-1BDB-45B7-AD08-7855D29198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76200"/>
            <a:ext cx="7620000" cy="1447800"/>
          </a:xfrm>
        </p:spPr>
        <p:txBody>
          <a:bodyPr/>
          <a:lstStyle/>
          <a:p>
            <a:r>
              <a:rPr lang="en-US" dirty="0"/>
              <a:t>Nurse Director/Assistant Vice President and Nurse Manager Eligibility &amp; Reporting Table</a:t>
            </a:r>
          </a:p>
          <a:p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C06E518-67DD-4E7C-A6A5-C16CE4462B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09"/>
    </mc:Choice>
    <mc:Fallback xmlns="">
      <p:transition spd="slow" advTm="491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agnet colored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gnet white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6055</TotalTime>
  <Words>279</Words>
  <Application>Microsoft Office PowerPoint</Application>
  <PresentationFormat>On-screen Show (4:3)</PresentationFormat>
  <Paragraphs>31</Paragraphs>
  <Slides>7</Slides>
  <Notes>4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Magnet colored background</vt:lpstr>
      <vt:lpstr>Magnet white background</vt:lpstr>
      <vt:lpstr>Best Practices for Document Submission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Moran</dc:creator>
  <cp:lastModifiedBy>Daniel Nguyen</cp:lastModifiedBy>
  <cp:revision>432</cp:revision>
  <cp:lastPrinted>2015-08-25T19:32:57Z</cp:lastPrinted>
  <dcterms:created xsi:type="dcterms:W3CDTF">2015-03-16T17:53:18Z</dcterms:created>
  <dcterms:modified xsi:type="dcterms:W3CDTF">2020-01-24T20:43:40Z</dcterms:modified>
</cp:coreProperties>
</file>