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659" r:id="rId2"/>
    <p:sldMasterId id="2147483669" r:id="rId3"/>
    <p:sldMasterId id="2147483679" r:id="rId4"/>
    <p:sldMasterId id="2147483689" r:id="rId5"/>
    <p:sldMasterId id="2147483699" r:id="rId6"/>
    <p:sldMasterId id="2147483709" r:id="rId7"/>
    <p:sldMasterId id="2147484887" r:id="rId8"/>
  </p:sldMasterIdLst>
  <p:notesMasterIdLst>
    <p:notesMasterId r:id="rId77"/>
  </p:notesMasterIdLst>
  <p:handoutMasterIdLst>
    <p:handoutMasterId r:id="rId78"/>
  </p:handoutMasterIdLst>
  <p:sldIdLst>
    <p:sldId id="259" r:id="rId9"/>
    <p:sldId id="262" r:id="rId10"/>
    <p:sldId id="260" r:id="rId11"/>
    <p:sldId id="263" r:id="rId12"/>
    <p:sldId id="264" r:id="rId13"/>
    <p:sldId id="266" r:id="rId14"/>
    <p:sldId id="268" r:id="rId15"/>
    <p:sldId id="271" r:id="rId16"/>
    <p:sldId id="313" r:id="rId17"/>
    <p:sldId id="270" r:id="rId18"/>
    <p:sldId id="265" r:id="rId19"/>
    <p:sldId id="678" r:id="rId20"/>
    <p:sldId id="272" r:id="rId21"/>
    <p:sldId id="344" r:id="rId22"/>
    <p:sldId id="668" r:id="rId23"/>
    <p:sldId id="669" r:id="rId24"/>
    <p:sldId id="670" r:id="rId25"/>
    <p:sldId id="671" r:id="rId26"/>
    <p:sldId id="676" r:id="rId27"/>
    <p:sldId id="275" r:id="rId28"/>
    <p:sldId id="345" r:id="rId29"/>
    <p:sldId id="276" r:id="rId30"/>
    <p:sldId id="279" r:id="rId31"/>
    <p:sldId id="277" r:id="rId32"/>
    <p:sldId id="324" r:id="rId33"/>
    <p:sldId id="278" r:id="rId34"/>
    <p:sldId id="281" r:id="rId35"/>
    <p:sldId id="282" r:id="rId36"/>
    <p:sldId id="333" r:id="rId37"/>
    <p:sldId id="679" r:id="rId38"/>
    <p:sldId id="336" r:id="rId39"/>
    <p:sldId id="284" r:id="rId40"/>
    <p:sldId id="320" r:id="rId41"/>
    <p:sldId id="283" r:id="rId42"/>
    <p:sldId id="286" r:id="rId43"/>
    <p:sldId id="287" r:id="rId44"/>
    <p:sldId id="288" r:id="rId45"/>
    <p:sldId id="289" r:id="rId46"/>
    <p:sldId id="322" r:id="rId47"/>
    <p:sldId id="343" r:id="rId48"/>
    <p:sldId id="290" r:id="rId49"/>
    <p:sldId id="291" r:id="rId50"/>
    <p:sldId id="672" r:id="rId51"/>
    <p:sldId id="673" r:id="rId52"/>
    <p:sldId id="674" r:id="rId53"/>
    <p:sldId id="675" r:id="rId54"/>
    <p:sldId id="677" r:id="rId55"/>
    <p:sldId id="293" r:id="rId56"/>
    <p:sldId id="294" r:id="rId57"/>
    <p:sldId id="295" r:id="rId58"/>
    <p:sldId id="296" r:id="rId59"/>
    <p:sldId id="329" r:id="rId60"/>
    <p:sldId id="331" r:id="rId61"/>
    <p:sldId id="292" r:id="rId62"/>
    <p:sldId id="339" r:id="rId63"/>
    <p:sldId id="340" r:id="rId64"/>
    <p:sldId id="314" r:id="rId65"/>
    <p:sldId id="312" r:id="rId66"/>
    <p:sldId id="301" r:id="rId67"/>
    <p:sldId id="325" r:id="rId68"/>
    <p:sldId id="302" r:id="rId69"/>
    <p:sldId id="303" r:id="rId70"/>
    <p:sldId id="304" r:id="rId71"/>
    <p:sldId id="305" r:id="rId72"/>
    <p:sldId id="323" r:id="rId73"/>
    <p:sldId id="338" r:id="rId74"/>
    <p:sldId id="307" r:id="rId75"/>
    <p:sldId id="280"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CC00"/>
    <a:srgbClr val="FFFF66"/>
    <a:srgbClr val="27AAE1"/>
    <a:srgbClr val="FAA61A"/>
    <a:srgbClr val="009A86"/>
    <a:srgbClr val="9C7DB9"/>
    <a:srgbClr val="E79981"/>
    <a:srgbClr val="419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3745" autoAdjust="0"/>
  </p:normalViewPr>
  <p:slideViewPr>
    <p:cSldViewPr>
      <p:cViewPr>
        <p:scale>
          <a:sx n="71" d="100"/>
          <a:sy n="71" d="100"/>
        </p:scale>
        <p:origin x="1051" y="-19"/>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765C8-A523-4139-9667-2F2D662F215C}" type="doc">
      <dgm:prSet loTypeId="urn:microsoft.com/office/officeart/2005/8/layout/cycle8" loCatId="cycle" qsTypeId="urn:microsoft.com/office/officeart/2005/8/quickstyle/3d3" qsCatId="3D" csTypeId="urn:microsoft.com/office/officeart/2005/8/colors/colorful5" csCatId="colorful" phldr="1"/>
      <dgm:spPr/>
    </dgm:pt>
    <dgm:pt modelId="{0A7EED3D-2E81-4233-868F-808014C9FDCD}">
      <dgm:prSet phldrT="[Text]"/>
      <dgm:spPr/>
      <dgm:t>
        <a:bodyPr/>
        <a:lstStyle/>
        <a:p>
          <a:r>
            <a:rPr lang="en-US" dirty="0">
              <a:solidFill>
                <a:schemeClr val="tx1"/>
              </a:solidFill>
            </a:rPr>
            <a:t>Applicant Writes &amp; Submits Documents</a:t>
          </a:r>
        </a:p>
      </dgm:t>
    </dgm:pt>
    <dgm:pt modelId="{E439C795-4A60-4BC7-A57F-A88F79546E06}" type="parTrans" cxnId="{5D027ECB-D43A-4DCD-B208-06244AE943A4}">
      <dgm:prSet/>
      <dgm:spPr/>
      <dgm:t>
        <a:bodyPr/>
        <a:lstStyle/>
        <a:p>
          <a:endParaRPr lang="en-US"/>
        </a:p>
      </dgm:t>
    </dgm:pt>
    <dgm:pt modelId="{7E56BEAE-8436-4759-86C3-11A4BB235E1E}" type="sibTrans" cxnId="{5D027ECB-D43A-4DCD-B208-06244AE943A4}">
      <dgm:prSet/>
      <dgm:spPr/>
      <dgm:t>
        <a:bodyPr/>
        <a:lstStyle/>
        <a:p>
          <a:endParaRPr lang="en-US"/>
        </a:p>
      </dgm:t>
    </dgm:pt>
    <dgm:pt modelId="{0095D81C-9E0C-4ECA-98C4-603A31C358BC}">
      <dgm:prSet phldrT="[Text]"/>
      <dgm:spPr/>
      <dgm:t>
        <a:bodyPr/>
        <a:lstStyle/>
        <a:p>
          <a:r>
            <a:rPr lang="en-US" dirty="0">
              <a:solidFill>
                <a:schemeClr val="tx1"/>
              </a:solidFill>
            </a:rPr>
            <a:t>Appraiser Team Reviews Submitted Documents</a:t>
          </a:r>
        </a:p>
      </dgm:t>
    </dgm:pt>
    <dgm:pt modelId="{D13B9330-8277-47EB-82D0-9E00C4B60DB5}" type="parTrans" cxnId="{67E35883-CF4F-42AC-948C-C730FD4FDE76}">
      <dgm:prSet/>
      <dgm:spPr/>
      <dgm:t>
        <a:bodyPr/>
        <a:lstStyle/>
        <a:p>
          <a:endParaRPr lang="en-US"/>
        </a:p>
      </dgm:t>
    </dgm:pt>
    <dgm:pt modelId="{61B9ECC2-EF85-4B5E-9033-D07E16FCD98E}" type="sibTrans" cxnId="{67E35883-CF4F-42AC-948C-C730FD4FDE76}">
      <dgm:prSet/>
      <dgm:spPr/>
      <dgm:t>
        <a:bodyPr/>
        <a:lstStyle/>
        <a:p>
          <a:endParaRPr lang="en-US"/>
        </a:p>
      </dgm:t>
    </dgm:pt>
    <dgm:pt modelId="{8B459EC2-0E22-4668-A8AD-F8445900E2AE}">
      <dgm:prSet phldrT="[Text]"/>
      <dgm:spPr/>
      <dgm:t>
        <a:bodyPr/>
        <a:lstStyle/>
        <a:p>
          <a:r>
            <a:rPr lang="en-US" dirty="0">
              <a:solidFill>
                <a:schemeClr val="tx1"/>
              </a:solidFill>
            </a:rPr>
            <a:t>Magnet Analyst Processes Review </a:t>
          </a:r>
        </a:p>
      </dgm:t>
    </dgm:pt>
    <dgm:pt modelId="{917887B1-1950-444F-8F70-DB6C9ED19E13}" type="parTrans" cxnId="{92003582-652F-42DF-8C15-42434FDA72C4}">
      <dgm:prSet/>
      <dgm:spPr/>
      <dgm:t>
        <a:bodyPr/>
        <a:lstStyle/>
        <a:p>
          <a:endParaRPr lang="en-US"/>
        </a:p>
      </dgm:t>
    </dgm:pt>
    <dgm:pt modelId="{9274732D-947A-44C1-AC58-8310F1AABD52}" type="sibTrans" cxnId="{92003582-652F-42DF-8C15-42434FDA72C4}">
      <dgm:prSet/>
      <dgm:spPr/>
      <dgm:t>
        <a:bodyPr/>
        <a:lstStyle/>
        <a:p>
          <a:endParaRPr lang="en-US"/>
        </a:p>
      </dgm:t>
    </dgm:pt>
    <dgm:pt modelId="{0F962A90-71CF-47D4-884B-3CD4231987ED}" type="pres">
      <dgm:prSet presAssocID="{7F9765C8-A523-4139-9667-2F2D662F215C}" presName="compositeShape" presStyleCnt="0">
        <dgm:presLayoutVars>
          <dgm:chMax val="7"/>
          <dgm:dir/>
          <dgm:resizeHandles val="exact"/>
        </dgm:presLayoutVars>
      </dgm:prSet>
      <dgm:spPr/>
    </dgm:pt>
    <dgm:pt modelId="{2E068C79-DE62-4330-83CE-F6FD2350F817}" type="pres">
      <dgm:prSet presAssocID="{7F9765C8-A523-4139-9667-2F2D662F215C}" presName="wedge1" presStyleLbl="node1" presStyleIdx="0" presStyleCnt="3"/>
      <dgm:spPr/>
    </dgm:pt>
    <dgm:pt modelId="{E6CB23AF-8A80-4FA7-94EC-07B8E45D3973}" type="pres">
      <dgm:prSet presAssocID="{7F9765C8-A523-4139-9667-2F2D662F215C}" presName="dummy1a" presStyleCnt="0"/>
      <dgm:spPr/>
    </dgm:pt>
    <dgm:pt modelId="{08131DA3-A55A-4AE8-B2C1-F3CB56CE23E2}" type="pres">
      <dgm:prSet presAssocID="{7F9765C8-A523-4139-9667-2F2D662F215C}" presName="dummy1b" presStyleCnt="0"/>
      <dgm:spPr/>
    </dgm:pt>
    <dgm:pt modelId="{EDE33238-2292-4B35-AEEC-C06AEDFE9AF2}" type="pres">
      <dgm:prSet presAssocID="{7F9765C8-A523-4139-9667-2F2D662F215C}" presName="wedge1Tx" presStyleLbl="node1" presStyleIdx="0" presStyleCnt="3">
        <dgm:presLayoutVars>
          <dgm:chMax val="0"/>
          <dgm:chPref val="0"/>
          <dgm:bulletEnabled val="1"/>
        </dgm:presLayoutVars>
      </dgm:prSet>
      <dgm:spPr/>
    </dgm:pt>
    <dgm:pt modelId="{C2BDDAC0-349F-4EAB-8437-31F67D0A2933}" type="pres">
      <dgm:prSet presAssocID="{7F9765C8-A523-4139-9667-2F2D662F215C}" presName="wedge2" presStyleLbl="node1" presStyleIdx="1" presStyleCnt="3"/>
      <dgm:spPr/>
    </dgm:pt>
    <dgm:pt modelId="{325519ED-849B-463E-A6CD-BBB1FCA753E8}" type="pres">
      <dgm:prSet presAssocID="{7F9765C8-A523-4139-9667-2F2D662F215C}" presName="dummy2a" presStyleCnt="0"/>
      <dgm:spPr/>
    </dgm:pt>
    <dgm:pt modelId="{49891F90-AFC3-42D3-AAD0-1C3031D793A6}" type="pres">
      <dgm:prSet presAssocID="{7F9765C8-A523-4139-9667-2F2D662F215C}" presName="dummy2b" presStyleCnt="0"/>
      <dgm:spPr/>
    </dgm:pt>
    <dgm:pt modelId="{C2EE5914-E647-4D5B-84A9-97F8CDDF9B09}" type="pres">
      <dgm:prSet presAssocID="{7F9765C8-A523-4139-9667-2F2D662F215C}" presName="wedge2Tx" presStyleLbl="node1" presStyleIdx="1" presStyleCnt="3">
        <dgm:presLayoutVars>
          <dgm:chMax val="0"/>
          <dgm:chPref val="0"/>
          <dgm:bulletEnabled val="1"/>
        </dgm:presLayoutVars>
      </dgm:prSet>
      <dgm:spPr/>
    </dgm:pt>
    <dgm:pt modelId="{F26E6C74-8387-43DD-87E4-F1433E83C532}" type="pres">
      <dgm:prSet presAssocID="{7F9765C8-A523-4139-9667-2F2D662F215C}" presName="wedge3" presStyleLbl="node1" presStyleIdx="2" presStyleCnt="3"/>
      <dgm:spPr/>
    </dgm:pt>
    <dgm:pt modelId="{1791B2D1-F99F-4BDF-9F9F-3590ED78A087}" type="pres">
      <dgm:prSet presAssocID="{7F9765C8-A523-4139-9667-2F2D662F215C}" presName="dummy3a" presStyleCnt="0"/>
      <dgm:spPr/>
    </dgm:pt>
    <dgm:pt modelId="{285F1CE8-38C7-432E-89CE-4D342C5A8EC5}" type="pres">
      <dgm:prSet presAssocID="{7F9765C8-A523-4139-9667-2F2D662F215C}" presName="dummy3b" presStyleCnt="0"/>
      <dgm:spPr/>
    </dgm:pt>
    <dgm:pt modelId="{285203A5-BDA9-4166-8595-4226D98C3068}" type="pres">
      <dgm:prSet presAssocID="{7F9765C8-A523-4139-9667-2F2D662F215C}" presName="wedge3Tx" presStyleLbl="node1" presStyleIdx="2" presStyleCnt="3">
        <dgm:presLayoutVars>
          <dgm:chMax val="0"/>
          <dgm:chPref val="0"/>
          <dgm:bulletEnabled val="1"/>
        </dgm:presLayoutVars>
      </dgm:prSet>
      <dgm:spPr/>
    </dgm:pt>
    <dgm:pt modelId="{87D3EC3C-16E4-4ED0-A937-87B9D507F470}" type="pres">
      <dgm:prSet presAssocID="{7E56BEAE-8436-4759-86C3-11A4BB235E1E}" presName="arrowWedge1" presStyleLbl="fgSibTrans2D1" presStyleIdx="0" presStyleCnt="3"/>
      <dgm:spPr/>
    </dgm:pt>
    <dgm:pt modelId="{D1E42A33-7727-4812-A2E3-445283788780}" type="pres">
      <dgm:prSet presAssocID="{61B9ECC2-EF85-4B5E-9033-D07E16FCD98E}" presName="arrowWedge2" presStyleLbl="fgSibTrans2D1" presStyleIdx="1" presStyleCnt="3"/>
      <dgm:spPr/>
    </dgm:pt>
    <dgm:pt modelId="{48368B23-9C46-47F5-84F9-BD0D0E2A2F06}" type="pres">
      <dgm:prSet presAssocID="{9274732D-947A-44C1-AC58-8310F1AABD52}" presName="arrowWedge3" presStyleLbl="fgSibTrans2D1" presStyleIdx="2" presStyleCnt="3"/>
      <dgm:spPr/>
    </dgm:pt>
  </dgm:ptLst>
  <dgm:cxnLst>
    <dgm:cxn modelId="{5B70C80E-729D-41E1-9589-01686DBF5BE6}" type="presOf" srcId="{0A7EED3D-2E81-4233-868F-808014C9FDCD}" destId="{2E068C79-DE62-4330-83CE-F6FD2350F817}" srcOrd="0" destOrd="0" presId="urn:microsoft.com/office/officeart/2005/8/layout/cycle8"/>
    <dgm:cxn modelId="{0A051518-5F90-481A-83BF-D5799DFDA19F}" type="presOf" srcId="{7F9765C8-A523-4139-9667-2F2D662F215C}" destId="{0F962A90-71CF-47D4-884B-3CD4231987ED}" srcOrd="0" destOrd="0" presId="urn:microsoft.com/office/officeart/2005/8/layout/cycle8"/>
    <dgm:cxn modelId="{3EA5331B-9683-48B3-B3CA-DC5B8FE856A6}" type="presOf" srcId="{8B459EC2-0E22-4668-A8AD-F8445900E2AE}" destId="{285203A5-BDA9-4166-8595-4226D98C3068}" srcOrd="1" destOrd="0" presId="urn:microsoft.com/office/officeart/2005/8/layout/cycle8"/>
    <dgm:cxn modelId="{2D481C35-F648-4CC2-ADEE-B2DC284581A4}" type="presOf" srcId="{0A7EED3D-2E81-4233-868F-808014C9FDCD}" destId="{EDE33238-2292-4B35-AEEC-C06AEDFE9AF2}" srcOrd="1" destOrd="0" presId="urn:microsoft.com/office/officeart/2005/8/layout/cycle8"/>
    <dgm:cxn modelId="{01098B60-3431-42DA-B0EF-B3C184D09FB1}" type="presOf" srcId="{0095D81C-9E0C-4ECA-98C4-603A31C358BC}" destId="{C2EE5914-E647-4D5B-84A9-97F8CDDF9B09}" srcOrd="1" destOrd="0" presId="urn:microsoft.com/office/officeart/2005/8/layout/cycle8"/>
    <dgm:cxn modelId="{92003582-652F-42DF-8C15-42434FDA72C4}" srcId="{7F9765C8-A523-4139-9667-2F2D662F215C}" destId="{8B459EC2-0E22-4668-A8AD-F8445900E2AE}" srcOrd="2" destOrd="0" parTransId="{917887B1-1950-444F-8F70-DB6C9ED19E13}" sibTransId="{9274732D-947A-44C1-AC58-8310F1AABD52}"/>
    <dgm:cxn modelId="{67E35883-CF4F-42AC-948C-C730FD4FDE76}" srcId="{7F9765C8-A523-4139-9667-2F2D662F215C}" destId="{0095D81C-9E0C-4ECA-98C4-603A31C358BC}" srcOrd="1" destOrd="0" parTransId="{D13B9330-8277-47EB-82D0-9E00C4B60DB5}" sibTransId="{61B9ECC2-EF85-4B5E-9033-D07E16FCD98E}"/>
    <dgm:cxn modelId="{E0BEEE9B-1A78-48D2-8401-43F4339F41F1}" type="presOf" srcId="{8B459EC2-0E22-4668-A8AD-F8445900E2AE}" destId="{F26E6C74-8387-43DD-87E4-F1433E83C532}" srcOrd="0" destOrd="0" presId="urn:microsoft.com/office/officeart/2005/8/layout/cycle8"/>
    <dgm:cxn modelId="{5D027ECB-D43A-4DCD-B208-06244AE943A4}" srcId="{7F9765C8-A523-4139-9667-2F2D662F215C}" destId="{0A7EED3D-2E81-4233-868F-808014C9FDCD}" srcOrd="0" destOrd="0" parTransId="{E439C795-4A60-4BC7-A57F-A88F79546E06}" sibTransId="{7E56BEAE-8436-4759-86C3-11A4BB235E1E}"/>
    <dgm:cxn modelId="{F974B4E4-DABF-4007-AF17-6F346CAD9890}" type="presOf" srcId="{0095D81C-9E0C-4ECA-98C4-603A31C358BC}" destId="{C2BDDAC0-349F-4EAB-8437-31F67D0A2933}" srcOrd="0" destOrd="0" presId="urn:microsoft.com/office/officeart/2005/8/layout/cycle8"/>
    <dgm:cxn modelId="{93E0052C-3725-4938-94AC-741663C0551D}" type="presParOf" srcId="{0F962A90-71CF-47D4-884B-3CD4231987ED}" destId="{2E068C79-DE62-4330-83CE-F6FD2350F817}" srcOrd="0" destOrd="0" presId="urn:microsoft.com/office/officeart/2005/8/layout/cycle8"/>
    <dgm:cxn modelId="{883E1157-D2F2-4465-A662-A0F8F187019E}" type="presParOf" srcId="{0F962A90-71CF-47D4-884B-3CD4231987ED}" destId="{E6CB23AF-8A80-4FA7-94EC-07B8E45D3973}" srcOrd="1" destOrd="0" presId="urn:microsoft.com/office/officeart/2005/8/layout/cycle8"/>
    <dgm:cxn modelId="{B5F0210A-3384-452E-8577-A11D3205E467}" type="presParOf" srcId="{0F962A90-71CF-47D4-884B-3CD4231987ED}" destId="{08131DA3-A55A-4AE8-B2C1-F3CB56CE23E2}" srcOrd="2" destOrd="0" presId="urn:microsoft.com/office/officeart/2005/8/layout/cycle8"/>
    <dgm:cxn modelId="{898FE027-BD65-4719-8DA3-A89166ED3654}" type="presParOf" srcId="{0F962A90-71CF-47D4-884B-3CD4231987ED}" destId="{EDE33238-2292-4B35-AEEC-C06AEDFE9AF2}" srcOrd="3" destOrd="0" presId="urn:microsoft.com/office/officeart/2005/8/layout/cycle8"/>
    <dgm:cxn modelId="{6F95A166-1B6D-411F-B3FC-C8F929C21264}" type="presParOf" srcId="{0F962A90-71CF-47D4-884B-3CD4231987ED}" destId="{C2BDDAC0-349F-4EAB-8437-31F67D0A2933}" srcOrd="4" destOrd="0" presId="urn:microsoft.com/office/officeart/2005/8/layout/cycle8"/>
    <dgm:cxn modelId="{21F13FAE-004D-4F6F-811A-AF649062CAF1}" type="presParOf" srcId="{0F962A90-71CF-47D4-884B-3CD4231987ED}" destId="{325519ED-849B-463E-A6CD-BBB1FCA753E8}" srcOrd="5" destOrd="0" presId="urn:microsoft.com/office/officeart/2005/8/layout/cycle8"/>
    <dgm:cxn modelId="{15BC99D3-1D24-42AE-8869-9633298B1BE0}" type="presParOf" srcId="{0F962A90-71CF-47D4-884B-3CD4231987ED}" destId="{49891F90-AFC3-42D3-AAD0-1C3031D793A6}" srcOrd="6" destOrd="0" presId="urn:microsoft.com/office/officeart/2005/8/layout/cycle8"/>
    <dgm:cxn modelId="{3E5892F6-C266-4601-9E86-A7575E69E4D5}" type="presParOf" srcId="{0F962A90-71CF-47D4-884B-3CD4231987ED}" destId="{C2EE5914-E647-4D5B-84A9-97F8CDDF9B09}" srcOrd="7" destOrd="0" presId="urn:microsoft.com/office/officeart/2005/8/layout/cycle8"/>
    <dgm:cxn modelId="{9A729FE5-2820-44AA-9790-7F8B623C513F}" type="presParOf" srcId="{0F962A90-71CF-47D4-884B-3CD4231987ED}" destId="{F26E6C74-8387-43DD-87E4-F1433E83C532}" srcOrd="8" destOrd="0" presId="urn:microsoft.com/office/officeart/2005/8/layout/cycle8"/>
    <dgm:cxn modelId="{CF6BC29A-BED0-4464-B895-556BDAF9C90A}" type="presParOf" srcId="{0F962A90-71CF-47D4-884B-3CD4231987ED}" destId="{1791B2D1-F99F-4BDF-9F9F-3590ED78A087}" srcOrd="9" destOrd="0" presId="urn:microsoft.com/office/officeart/2005/8/layout/cycle8"/>
    <dgm:cxn modelId="{92504785-28C5-444E-BD90-3B0B4673C2D5}" type="presParOf" srcId="{0F962A90-71CF-47D4-884B-3CD4231987ED}" destId="{285F1CE8-38C7-432E-89CE-4D342C5A8EC5}" srcOrd="10" destOrd="0" presId="urn:microsoft.com/office/officeart/2005/8/layout/cycle8"/>
    <dgm:cxn modelId="{8970F144-60ED-4DE9-84C0-360A8DBD07A7}" type="presParOf" srcId="{0F962A90-71CF-47D4-884B-3CD4231987ED}" destId="{285203A5-BDA9-4166-8595-4226D98C3068}" srcOrd="11" destOrd="0" presId="urn:microsoft.com/office/officeart/2005/8/layout/cycle8"/>
    <dgm:cxn modelId="{A8EC93B0-3A92-4D0A-958E-762217C3CFF4}" type="presParOf" srcId="{0F962A90-71CF-47D4-884B-3CD4231987ED}" destId="{87D3EC3C-16E4-4ED0-A937-87B9D507F470}" srcOrd="12" destOrd="0" presId="urn:microsoft.com/office/officeart/2005/8/layout/cycle8"/>
    <dgm:cxn modelId="{0653A8DF-B353-4663-BBE6-083D3A940C7E}" type="presParOf" srcId="{0F962A90-71CF-47D4-884B-3CD4231987ED}" destId="{D1E42A33-7727-4812-A2E3-445283788780}" srcOrd="13" destOrd="0" presId="urn:microsoft.com/office/officeart/2005/8/layout/cycle8"/>
    <dgm:cxn modelId="{ADA4A2A9-A430-4025-B050-720CA3F82A73}" type="presParOf" srcId="{0F962A90-71CF-47D4-884B-3CD4231987ED}" destId="{48368B23-9C46-47F5-84F9-BD0D0E2A2F0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68C79-DE62-4330-83CE-F6FD2350F817}">
      <dsp:nvSpPr>
        <dsp:cNvPr id="0" name=""/>
        <dsp:cNvSpPr/>
      </dsp:nvSpPr>
      <dsp:spPr>
        <a:xfrm>
          <a:off x="2292194" y="294187"/>
          <a:ext cx="3801808" cy="3801808"/>
        </a:xfrm>
        <a:prstGeom prst="pie">
          <a:avLst>
            <a:gd name="adj1" fmla="val 16200000"/>
            <a:gd name="adj2" fmla="val 18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Applicant Writes &amp; Submits Documents</a:t>
          </a:r>
        </a:p>
      </dsp:txBody>
      <dsp:txXfrm>
        <a:off x="4295838" y="1099809"/>
        <a:ext cx="1357788" cy="1131490"/>
      </dsp:txXfrm>
    </dsp:sp>
    <dsp:sp modelId="{C2BDDAC0-349F-4EAB-8437-31F67D0A2933}">
      <dsp:nvSpPr>
        <dsp:cNvPr id="0" name=""/>
        <dsp:cNvSpPr/>
      </dsp:nvSpPr>
      <dsp:spPr>
        <a:xfrm>
          <a:off x="2213895" y="429966"/>
          <a:ext cx="3801808" cy="3801808"/>
        </a:xfrm>
        <a:prstGeom prst="pie">
          <a:avLst>
            <a:gd name="adj1" fmla="val 1800000"/>
            <a:gd name="adj2" fmla="val 900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Appraiser Team Reviews Submitted Documents</a:t>
          </a:r>
        </a:p>
      </dsp:txBody>
      <dsp:txXfrm>
        <a:off x="3119088" y="2896616"/>
        <a:ext cx="2036683" cy="995711"/>
      </dsp:txXfrm>
    </dsp:sp>
    <dsp:sp modelId="{F26E6C74-8387-43DD-87E4-F1433E83C532}">
      <dsp:nvSpPr>
        <dsp:cNvPr id="0" name=""/>
        <dsp:cNvSpPr/>
      </dsp:nvSpPr>
      <dsp:spPr>
        <a:xfrm>
          <a:off x="2135596" y="294187"/>
          <a:ext cx="3801808" cy="3801808"/>
        </a:xfrm>
        <a:prstGeom prst="pie">
          <a:avLst>
            <a:gd name="adj1" fmla="val 9000000"/>
            <a:gd name="adj2" fmla="val 1620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Magnet Analyst Processes Review </a:t>
          </a:r>
        </a:p>
      </dsp:txBody>
      <dsp:txXfrm>
        <a:off x="2575972" y="1099809"/>
        <a:ext cx="1357788" cy="1131490"/>
      </dsp:txXfrm>
    </dsp:sp>
    <dsp:sp modelId="{87D3EC3C-16E4-4ED0-A937-87B9D507F470}">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1E42A33-7727-4812-A2E3-445283788780}">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368B23-9C46-47F5-84F9-BD0D0E2A2F06}">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30225" y="8534400"/>
            <a:ext cx="2895600" cy="457200"/>
          </a:xfrm>
          <a:prstGeom prst="rect">
            <a:avLst/>
          </a:prstGeom>
        </p:spPr>
        <p:txBody>
          <a:bodyPr vert="horz" lIns="91440" tIns="45720" rIns="91440" bIns="45720" rtlCol="0" anchor="ctr"/>
          <a:lstStyle>
            <a:lvl1pPr algn="l" fontAlgn="auto">
              <a:spcBef>
                <a:spcPts val="0"/>
              </a:spcBef>
              <a:spcAft>
                <a:spcPts val="0"/>
              </a:spcAft>
              <a:defRPr sz="1200">
                <a:latin typeface="+mn-lt"/>
                <a:cs typeface="+mn-cs"/>
              </a:defRPr>
            </a:lvl1pPr>
          </a:lstStyle>
          <a:p>
            <a:pPr>
              <a:defRPr/>
            </a:pPr>
            <a:fld id="{1B96C9C0-210D-4B9C-88E1-2BA464E53F7A}" type="datetimeFigureOut">
              <a:rPr lang="en-US"/>
              <a:pPr>
                <a:defRPr/>
              </a:pPr>
              <a:t>3/18/2019</a:t>
            </a:fld>
            <a:endParaRPr lang="en-US" dirty="0"/>
          </a:p>
        </p:txBody>
      </p:sp>
      <p:sp>
        <p:nvSpPr>
          <p:cNvPr id="5" name="Slide Number Placeholder 4"/>
          <p:cNvSpPr>
            <a:spLocks noGrp="1"/>
          </p:cNvSpPr>
          <p:nvPr>
            <p:ph type="sldNum" sz="quarter" idx="3"/>
          </p:nvPr>
        </p:nvSpPr>
        <p:spPr>
          <a:xfrm>
            <a:off x="3657600" y="8534400"/>
            <a:ext cx="2667000" cy="457200"/>
          </a:xfrm>
          <a:prstGeom prst="rect">
            <a:avLst/>
          </a:prstGeom>
        </p:spPr>
        <p:txBody>
          <a:bodyPr vert="horz" lIns="91440" tIns="45720" rIns="91440" bIns="45720" rtlCol="0" anchor="ctr"/>
          <a:lstStyle>
            <a:lvl1pPr algn="r" fontAlgn="auto">
              <a:spcBef>
                <a:spcPts val="0"/>
              </a:spcBef>
              <a:spcAft>
                <a:spcPts val="0"/>
              </a:spcAft>
              <a:defRPr sz="1200">
                <a:latin typeface="+mn-lt"/>
                <a:cs typeface="+mn-cs"/>
              </a:defRPr>
            </a:lvl1pPr>
          </a:lstStyle>
          <a:p>
            <a:pPr>
              <a:defRPr/>
            </a:pPr>
            <a:fld id="{85741103-374D-4BA0-BF5F-2FBD4011CE81}" type="slidenum">
              <a:rPr lang="en-US"/>
              <a:pPr>
                <a:defRPr/>
              </a:pPr>
              <a:t>‹#›</a:t>
            </a:fld>
            <a:endParaRPr lang="en-US" dirty="0"/>
          </a:p>
        </p:txBody>
      </p:sp>
    </p:spTree>
    <p:extLst>
      <p:ext uri="{BB962C8B-B14F-4D97-AF65-F5344CB8AC3E}">
        <p14:creationId xmlns:p14="http://schemas.microsoft.com/office/powerpoint/2010/main" val="1618838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074E811-B4AB-47F5-A163-B16716891EB7}" type="datetimeFigureOut">
              <a:rPr lang="en-US"/>
              <a:pPr>
                <a:defRPr/>
              </a:pPr>
              <a:t>3/18/2019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92A92B-F454-4209-8A25-0B86439939F7}" type="slidenum">
              <a:rPr lang="en-US"/>
              <a:pPr>
                <a:defRPr/>
              </a:pPr>
              <a:t>‹#›</a:t>
            </a:fld>
            <a:endParaRPr lang="en-US"/>
          </a:p>
        </p:txBody>
      </p:sp>
    </p:spTree>
    <p:extLst>
      <p:ext uri="{BB962C8B-B14F-4D97-AF65-F5344CB8AC3E}">
        <p14:creationId xmlns:p14="http://schemas.microsoft.com/office/powerpoint/2010/main" val="2180713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4</a:t>
            </a:fld>
            <a:endParaRPr lang="en-US"/>
          </a:p>
        </p:txBody>
      </p:sp>
    </p:spTree>
    <p:extLst>
      <p:ext uri="{BB962C8B-B14F-4D97-AF65-F5344CB8AC3E}">
        <p14:creationId xmlns:p14="http://schemas.microsoft.com/office/powerpoint/2010/main" val="39818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name of the user who is logged into the system is displayed in the upper right corner of the screen.</a:t>
            </a:r>
          </a:p>
          <a:p>
            <a:r>
              <a:rPr lang="en-US" dirty="0"/>
              <a:t>2. The application number (year and month the application was submitted appended by the place order of the application during that month (e. g. the 11</a:t>
            </a:r>
            <a:r>
              <a:rPr lang="en-US" baseline="30000" dirty="0"/>
              <a:t>th</a:t>
            </a:r>
            <a:r>
              <a:rPr lang="en-US" dirty="0"/>
              <a:t> application received in the Magnet Program office during August of 2011).</a:t>
            </a:r>
          </a:p>
          <a:p>
            <a:r>
              <a:rPr lang="en-US" dirty="0"/>
              <a:t>3. Access to the user Profile and Log Out links.</a:t>
            </a:r>
          </a:p>
          <a:p>
            <a:r>
              <a:rPr lang="en-US" dirty="0"/>
              <a:t>4. A link to manage your written documentation.</a:t>
            </a:r>
          </a:p>
          <a:p>
            <a:r>
              <a:rPr lang="en-US" dirty="0"/>
              <a:t>5. A link to manage your document library.</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13</a:t>
            </a:fld>
            <a:endParaRPr lang="en-US"/>
          </a:p>
        </p:txBody>
      </p:sp>
    </p:spTree>
    <p:extLst>
      <p:ext uri="{BB962C8B-B14F-4D97-AF65-F5344CB8AC3E}">
        <p14:creationId xmlns:p14="http://schemas.microsoft.com/office/powerpoint/2010/main" val="259942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left navigation allows you to navigate down from the component, through the source of evidence (SOE), through the SOE/Example (if applicable for the SOE), to the version of the SOE/Example you decide to upload information to.</a:t>
            </a:r>
          </a:p>
          <a:p>
            <a:pPr marL="228600" indent="-228600">
              <a:buAutoNum type="arabicPeriod"/>
            </a:pPr>
            <a:r>
              <a:rPr lang="en-US" dirty="0"/>
              <a:t>The “Go to Document Library” button takes you to the library where you can upload documents prior to associating them with specific SOE/Examples.</a:t>
            </a:r>
          </a:p>
          <a:p>
            <a:pPr marL="228600" indent="-228600">
              <a:buAutoNum type="arabicPeriod"/>
            </a:pPr>
            <a:r>
              <a:rPr lang="en-US" dirty="0"/>
              <a:t>The “Add Previously Uploaded Document” allows you to associate a document that is already in the document library with the SOE/Example you are working with.</a:t>
            </a:r>
          </a:p>
          <a:p>
            <a:pPr marL="228600" indent="-228600">
              <a:buAutoNum type="arabicPeriod"/>
            </a:pPr>
            <a:r>
              <a:rPr lang="en-US" dirty="0"/>
              <a:t>The “Upload New Document” button enables you to upload a document specific to this SOE/Example.</a:t>
            </a:r>
          </a:p>
          <a:p>
            <a:pPr marL="228600" indent="-228600">
              <a:buAutoNum type="arabicPeriod"/>
            </a:pPr>
            <a:r>
              <a:rPr lang="en-US" dirty="0"/>
              <a:t>Select the greyed out flag symbol to identify a document to be included for organizational (perhaps the Chief Nursing Officer) review.</a:t>
            </a:r>
          </a:p>
          <a:p>
            <a:pPr marL="228600" indent="-228600">
              <a:buAutoNum type="arabicPeriod"/>
            </a:pPr>
            <a:r>
              <a:rPr lang="en-US" dirty="0"/>
              <a:t>The “Flag for Organization Review” button places a green flag indicator on the version in the left navigation to draw attention to the content.</a:t>
            </a:r>
          </a:p>
          <a:p>
            <a:pPr marL="228600" indent="-228600">
              <a:buAutoNum type="arabicPeriod"/>
            </a:pPr>
            <a:r>
              <a:rPr lang="en-US" dirty="0"/>
              <a:t>Select the red button with the white “X” on it to delete a document from the SOE/Example.</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20</a:t>
            </a:fld>
            <a:endParaRPr lang="en-US"/>
          </a:p>
        </p:txBody>
      </p:sp>
    </p:spTree>
    <p:extLst>
      <p:ext uri="{BB962C8B-B14F-4D97-AF65-F5344CB8AC3E}">
        <p14:creationId xmlns:p14="http://schemas.microsoft.com/office/powerpoint/2010/main" val="287415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200" b="0" i="0" dirty="0">
                <a:solidFill>
                  <a:srgbClr val="4F81BD"/>
                </a:solidFill>
                <a:effectLst/>
                <a:latin typeface="+mn-lt"/>
              </a:rPr>
              <a:t>1. The filters allow you to search for documents that have already been uploaded to the library.</a:t>
            </a:r>
          </a:p>
          <a:p>
            <a:pPr algn="l" rtl="0" fontAlgn="base">
              <a:buFont typeface="+mj-lt"/>
              <a:buNone/>
            </a:pPr>
            <a:r>
              <a:rPr lang="en-US" sz="1200" b="0" i="0" dirty="0">
                <a:solidFill>
                  <a:srgbClr val="4F81BD"/>
                </a:solidFill>
                <a:effectLst/>
                <a:latin typeface="+mn-lt"/>
              </a:rPr>
              <a:t>2. The “Upload Document” allows you to add a document to the library.</a:t>
            </a:r>
          </a:p>
          <a:p>
            <a:pPr algn="l" rtl="0" fontAlgn="base">
              <a:buFont typeface="+mj-lt"/>
              <a:buNone/>
            </a:pPr>
            <a:r>
              <a:rPr lang="en-US" sz="1200" b="0" i="0" dirty="0">
                <a:solidFill>
                  <a:srgbClr val="4F81BD"/>
                </a:solidFill>
                <a:effectLst/>
                <a:latin typeface="+mn-lt"/>
              </a:rPr>
              <a:t>3. The “Go to Written Documentation” button lets you navigate to a specific SOE/Example.</a:t>
            </a:r>
          </a:p>
          <a:p>
            <a:pPr algn="l" rtl="0" fontAlgn="base">
              <a:buFont typeface="+mj-lt"/>
              <a:buNone/>
            </a:pPr>
            <a:r>
              <a:rPr lang="en-US" sz="1200" b="0" i="0" dirty="0">
                <a:solidFill>
                  <a:srgbClr val="4F81BD"/>
                </a:solidFill>
                <a:effectLst/>
                <a:latin typeface="+mn-lt"/>
              </a:rPr>
              <a:t>4. Function: See next slide.</a:t>
            </a:r>
          </a:p>
          <a:p>
            <a:pPr algn="l" rtl="0" fontAlgn="base">
              <a:buFont typeface="+mj-lt"/>
              <a:buNone/>
            </a:pPr>
            <a:r>
              <a:rPr lang="en-US" sz="1200" b="0" i="0" dirty="0">
                <a:solidFill>
                  <a:srgbClr val="4F81BD"/>
                </a:solidFill>
                <a:effectLst/>
                <a:latin typeface="+mn-lt"/>
              </a:rPr>
              <a:t>5. Associated SOE/Examples shows you where the document is currently being used.</a:t>
            </a:r>
          </a:p>
          <a:p>
            <a:pPr algn="l" rtl="0" fontAlgn="base">
              <a:buFont typeface="+mj-lt"/>
              <a:buNone/>
            </a:pPr>
            <a:endParaRPr lang="en-US" sz="1200" b="1" i="0" dirty="0">
              <a:solidFill>
                <a:srgbClr val="4F81BD"/>
              </a:solidFill>
              <a:effectLst/>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22</a:t>
            </a:fld>
            <a:endParaRPr lang="en-US"/>
          </a:p>
        </p:txBody>
      </p:sp>
    </p:spTree>
    <p:extLst>
      <p:ext uri="{BB962C8B-B14F-4D97-AF65-F5344CB8AC3E}">
        <p14:creationId xmlns:p14="http://schemas.microsoft.com/office/powerpoint/2010/main" val="264807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If the document you attempt to upload to the Document Library has the same file name as a document that has already been uploaded there, you will see this message. </a:t>
            </a:r>
          </a:p>
          <a:p>
            <a:pPr marL="228600" indent="-228600">
              <a:buAutoNum type="arabicPeriod"/>
            </a:pPr>
            <a:r>
              <a:rPr lang="en-US" dirty="0"/>
              <a:t>Return to the Document Library and use the filters to locate the file to determine whether the file your are trying to upload already exists or whether you need to change the name of the file you need to upload. </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24</a:t>
            </a:fld>
            <a:endParaRPr lang="en-US"/>
          </a:p>
        </p:txBody>
      </p:sp>
    </p:spTree>
    <p:extLst>
      <p:ext uri="{BB962C8B-B14F-4D97-AF65-F5344CB8AC3E}">
        <p14:creationId xmlns:p14="http://schemas.microsoft.com/office/powerpoint/2010/main" val="217364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Narrative document indicator.</a:t>
            </a:r>
          </a:p>
          <a:p>
            <a:pPr marL="228600" indent="-228600">
              <a:buAutoNum type="arabicPeriod"/>
            </a:pPr>
            <a:r>
              <a:rPr lang="en-US" dirty="0"/>
              <a:t>Evidence document indicator.</a:t>
            </a:r>
          </a:p>
          <a:p>
            <a:pPr marL="228600" indent="-228600">
              <a:buAutoNum type="arabicPeriod" startAt="4"/>
            </a:pPr>
            <a:r>
              <a:rPr lang="en-US" dirty="0"/>
              <a:t>Select the greyed-out Flag icon to flag documents for inclusion in the SOE/Example.</a:t>
            </a:r>
          </a:p>
          <a:p>
            <a:pPr marL="0" indent="0">
              <a:buNone/>
            </a:pPr>
            <a:r>
              <a:rPr lang="en-US" dirty="0"/>
              <a:t>Note: Most OOs and SOE/Examples allow you to upload up to five evidence documents. Some restrict the number of pieces of evidence to a single file when a single file is all that is called for.</a:t>
            </a:r>
          </a:p>
          <a:p>
            <a:pPr marL="228600" indent="-228600">
              <a:buAutoNum type="arabicPeriod" startAt="4"/>
            </a:pPr>
            <a:r>
              <a:rPr lang="en-US" dirty="0"/>
              <a:t>Select the red button with the white “X” on it to delete a document’s association with the SOE/Example.</a:t>
            </a:r>
          </a:p>
          <a:p>
            <a:pPr marL="228600" indent="-228600">
              <a:buAutoNum type="arabicPeriod" startAt="4"/>
            </a:pPr>
            <a:r>
              <a:rPr lang="en-US" dirty="0"/>
              <a:t>Select the “Ready for CNO Review” button when you have selected the best narrative and the best evidence for supporting the narrative.</a:t>
            </a:r>
          </a:p>
          <a:p>
            <a:pPr marL="628650" lvl="1" indent="-171450">
              <a:buFontTx/>
              <a:buChar char="-"/>
            </a:pPr>
            <a:r>
              <a:rPr lang="en-US" dirty="0"/>
              <a:t>This indicates that the content is ready for the CNO to review.</a:t>
            </a:r>
          </a:p>
          <a:p>
            <a:pPr marL="628650" lvl="1" indent="-171450">
              <a:buFontTx/>
              <a:buChar char="-"/>
            </a:pPr>
            <a:r>
              <a:rPr lang="en-US" dirty="0"/>
              <a:t>If the CNO approves the content, this flag indicates that this content should be included as part of the documentation submitted to Magnet.</a:t>
            </a: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25</a:t>
            </a:fld>
            <a:endParaRPr lang="en-US"/>
          </a:p>
        </p:txBody>
      </p:sp>
    </p:spTree>
    <p:extLst>
      <p:ext uri="{BB962C8B-B14F-4D97-AF65-F5344CB8AC3E}">
        <p14:creationId xmlns:p14="http://schemas.microsoft.com/office/powerpoint/2010/main" val="1335474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four filters to search for the needed document.</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26</a:t>
            </a:fld>
            <a:endParaRPr lang="en-US"/>
          </a:p>
        </p:txBody>
      </p:sp>
    </p:spTree>
    <p:extLst>
      <p:ext uri="{BB962C8B-B14F-4D97-AF65-F5344CB8AC3E}">
        <p14:creationId xmlns:p14="http://schemas.microsoft.com/office/powerpoint/2010/main" val="643697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After you associate all of the documents that are needed for the SOE/Example you are working  on, you will flag the individual files you want to include in your document submission for this SOE/Example. Note the green flag symbols to the immediate left of the red delete buttons.</a:t>
            </a:r>
          </a:p>
          <a:p>
            <a:pPr marL="228600" indent="-228600">
              <a:buAutoNum type="arabicPeriod"/>
            </a:pPr>
            <a:r>
              <a:rPr lang="en-US" dirty="0"/>
              <a:t>Once that has been done, you can select the “Ready for CNO Review” button. This causes a green check mark to be placed on the SOE/Example label in the left navigation. The flag indicates that work has been completed on this SOE/Example and that it is ready to be reviewed by the Organizational Pre-Submission Reviewer (typically the CNO).</a:t>
            </a:r>
          </a:p>
          <a:p>
            <a:pPr marL="228600" indent="-228600">
              <a:buAutoNum type="arabicPeriod"/>
            </a:pPr>
            <a:r>
              <a:rPr lang="en-US" dirty="0"/>
              <a:t>Selecting the “Ready for </a:t>
            </a:r>
            <a:r>
              <a:rPr lang="en-US" dirty="0" err="1"/>
              <a:t>CNOReview</a:t>
            </a:r>
            <a:r>
              <a:rPr lang="en-US" dirty="0"/>
              <a:t>” button causes the system to verify that a single narrative document and fewer than six evidence documents have been flagged for the SOE/Example.</a:t>
            </a:r>
          </a:p>
          <a:p>
            <a:pPr marL="228600" indent="-228600">
              <a:buAutoNum type="arabicPeriod"/>
            </a:pPr>
            <a:r>
              <a:rPr lang="en-US" dirty="0"/>
              <a:t>If more than one narrative document or more than five evidence documents have been flagged, a message will popup stating what needs to be changed.</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27</a:t>
            </a:fld>
            <a:endParaRPr lang="en-US"/>
          </a:p>
        </p:txBody>
      </p:sp>
    </p:spTree>
    <p:extLst>
      <p:ext uri="{BB962C8B-B14F-4D97-AF65-F5344CB8AC3E}">
        <p14:creationId xmlns:p14="http://schemas.microsoft.com/office/powerpoint/2010/main" val="355548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28</a:t>
            </a:fld>
            <a:endParaRPr lang="en-US"/>
          </a:p>
        </p:txBody>
      </p:sp>
    </p:spTree>
    <p:extLst>
      <p:ext uri="{BB962C8B-B14F-4D97-AF65-F5344CB8AC3E}">
        <p14:creationId xmlns:p14="http://schemas.microsoft.com/office/powerpoint/2010/main" val="3799038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29</a:t>
            </a:fld>
            <a:endParaRPr lang="en-US"/>
          </a:p>
        </p:txBody>
      </p:sp>
    </p:spTree>
    <p:extLst>
      <p:ext uri="{BB962C8B-B14F-4D97-AF65-F5344CB8AC3E}">
        <p14:creationId xmlns:p14="http://schemas.microsoft.com/office/powerpoint/2010/main" val="1411210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organization user can select the “Unlock for Editing” button to resume work on the item.</a:t>
            </a:r>
          </a:p>
          <a:p>
            <a:pPr marL="228600" indent="-228600">
              <a:buAutoNum type="arabicPeriod"/>
            </a:pPr>
            <a:r>
              <a:rPr lang="en-US" dirty="0"/>
              <a:t>The green flag in the left navigation indicates the item that is Ready for CNO Review.</a:t>
            </a:r>
          </a:p>
          <a:p>
            <a:pPr marL="228600" indent="-228600">
              <a:buAutoNum type="arabicPeriod"/>
            </a:pPr>
            <a:r>
              <a:rPr lang="en-US" dirty="0"/>
              <a:t>The green check mark on the SOE/example label in the left navigation indicates that the SOE/Example is ready for review.</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31</a:t>
            </a:fld>
            <a:endParaRPr lang="en-US"/>
          </a:p>
        </p:txBody>
      </p:sp>
    </p:spTree>
    <p:extLst>
      <p:ext uri="{BB962C8B-B14F-4D97-AF65-F5344CB8AC3E}">
        <p14:creationId xmlns:p14="http://schemas.microsoft.com/office/powerpoint/2010/main" val="182832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Select the ADMIN tab then slide the cursor down to the Account link to access this screen.</a:t>
            </a:r>
          </a:p>
          <a:p>
            <a:pPr marL="228600" indent="-228600">
              <a:buAutoNum type="arabicPeriod"/>
            </a:pPr>
            <a:r>
              <a:rPr lang="en-US" dirty="0"/>
              <a:t>Information about</a:t>
            </a:r>
            <a:r>
              <a:rPr lang="en-US" baseline="0" dirty="0"/>
              <a:t> the organization user</a:t>
            </a:r>
          </a:p>
          <a:p>
            <a:pPr marL="685800" lvl="1" indent="-228600">
              <a:buFont typeface="+mj-lt"/>
              <a:buAutoNum type="alphaLcPeriod"/>
            </a:pPr>
            <a:r>
              <a:rPr lang="en-US" baseline="0" dirty="0"/>
              <a:t>Name</a:t>
            </a:r>
          </a:p>
          <a:p>
            <a:pPr marL="685800" lvl="1" indent="-228600">
              <a:buFont typeface="+mj-lt"/>
              <a:buAutoNum type="alphaLcPeriod"/>
            </a:pPr>
            <a:r>
              <a:rPr lang="en-US" baseline="0" dirty="0"/>
              <a:t>Role</a:t>
            </a:r>
          </a:p>
          <a:p>
            <a:pPr marL="685800" lvl="1" indent="-228600">
              <a:buFont typeface="+mj-lt"/>
              <a:buAutoNum type="alphaLcPeriod"/>
            </a:pPr>
            <a:r>
              <a:rPr lang="en-US" baseline="0" dirty="0"/>
              <a:t>Organization</a:t>
            </a:r>
          </a:p>
          <a:p>
            <a:pPr marL="228600" lvl="0" indent="-228600">
              <a:buFont typeface="+mj-lt"/>
              <a:buAutoNum type="arabicPeriod"/>
            </a:pPr>
            <a:r>
              <a:rPr lang="en-US" baseline="0" dirty="0"/>
              <a:t>Logout link</a:t>
            </a:r>
          </a:p>
          <a:p>
            <a:pPr marL="228600" lvl="0" indent="-228600">
              <a:buFont typeface="+mj-lt"/>
              <a:buAutoNum type="arabicPeriod"/>
            </a:pPr>
            <a:r>
              <a:rPr lang="en-US" baseline="0" dirty="0"/>
              <a:t>Links to edit user information</a:t>
            </a:r>
          </a:p>
          <a:p>
            <a:pPr marL="228600" lvl="0" indent="-228600">
              <a:buFont typeface="+mj-lt"/>
              <a:buAutoNum type="arabicPeriod"/>
            </a:pPr>
            <a:r>
              <a:rPr lang="en-US" baseline="0" dirty="0"/>
              <a:t>Button to add a new user account</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a:t>
            </a:fld>
            <a:endParaRPr lang="en-US"/>
          </a:p>
        </p:txBody>
      </p:sp>
    </p:spTree>
    <p:extLst>
      <p:ext uri="{BB962C8B-B14F-4D97-AF65-F5344CB8AC3E}">
        <p14:creationId xmlns:p14="http://schemas.microsoft.com/office/powerpoint/2010/main" val="391744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When all of the SOE/Examples needed to complete a document for submission to the Magnet Program office for review, select the “Submit Final Documents to Magnet” button.</a:t>
            </a:r>
          </a:p>
          <a:p>
            <a:endParaRPr lang="en-US" dirty="0"/>
          </a:p>
          <a:p>
            <a:r>
              <a:rPr lang="en-US" dirty="0"/>
              <a:t>2. If the correct number of Organizational Overview and SOE/Examples have been submitted, you will see the Submit message shown.</a:t>
            </a: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32</a:t>
            </a:fld>
            <a:endParaRPr lang="en-US"/>
          </a:p>
        </p:txBody>
      </p:sp>
    </p:spTree>
    <p:extLst>
      <p:ext uri="{BB962C8B-B14F-4D97-AF65-F5344CB8AC3E}">
        <p14:creationId xmlns:p14="http://schemas.microsoft.com/office/powerpoint/2010/main" val="3009671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is the general validation error message.</a:t>
            </a:r>
          </a:p>
          <a:p>
            <a:pPr marL="228600" indent="-228600">
              <a:buAutoNum type="arabicPeriod"/>
            </a:pPr>
            <a:r>
              <a:rPr lang="en-US" dirty="0"/>
              <a:t>If there is an error for an Organizational Overview item or an SOE/Example, it appears as a unique line item</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34</a:t>
            </a:fld>
            <a:endParaRPr lang="en-US"/>
          </a:p>
        </p:txBody>
      </p:sp>
    </p:spTree>
    <p:extLst>
      <p:ext uri="{BB962C8B-B14F-4D97-AF65-F5344CB8AC3E}">
        <p14:creationId xmlns:p14="http://schemas.microsoft.com/office/powerpoint/2010/main" val="3087811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locked padlocks in the left navigation indicate that the organization user cannot edit the content for the Organizational Overview or SOE/Example item after their documents have been submitted to the Magnet Program office for review.</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35</a:t>
            </a:fld>
            <a:endParaRPr lang="en-US"/>
          </a:p>
        </p:txBody>
      </p:sp>
    </p:spTree>
    <p:extLst>
      <p:ext uri="{BB962C8B-B14F-4D97-AF65-F5344CB8AC3E}">
        <p14:creationId xmlns:p14="http://schemas.microsoft.com/office/powerpoint/2010/main" val="3177062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application is placed in PHI status, the Organization Administrator is notified of the specific Organization Overview or SOE/Examples where the PHI was identified. They receive information about when the PHI must be resolved. The organization is responsible to review all other areas of the document for PHI and remove it. If PHI is found again, the application review will cease.</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36</a:t>
            </a:fld>
            <a:endParaRPr lang="en-US"/>
          </a:p>
        </p:txBody>
      </p:sp>
    </p:spTree>
    <p:extLst>
      <p:ext uri="{BB962C8B-B14F-4D97-AF65-F5344CB8AC3E}">
        <p14:creationId xmlns:p14="http://schemas.microsoft.com/office/powerpoint/2010/main" val="3864882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unlocked padlock in the left navigation indicates the item where PHI was identified.</a:t>
            </a:r>
          </a:p>
          <a:p>
            <a:r>
              <a:rPr lang="en-US" dirty="0"/>
              <a:t>Note: The Organization Administrator will be notified via email in which document(s) PHI was found.</a:t>
            </a:r>
          </a:p>
          <a:p>
            <a:r>
              <a:rPr lang="en-US" dirty="0"/>
              <a:t>3. An Organization Administrator or Contributor can remove the document containing PHI by selecting the red delete button to the right of the document’s information.</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38</a:t>
            </a:fld>
            <a:endParaRPr lang="en-US"/>
          </a:p>
        </p:txBody>
      </p:sp>
    </p:spTree>
    <p:extLst>
      <p:ext uri="{BB962C8B-B14F-4D97-AF65-F5344CB8AC3E}">
        <p14:creationId xmlns:p14="http://schemas.microsoft.com/office/powerpoint/2010/main" val="3469109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40</a:t>
            </a:fld>
            <a:endParaRPr lang="en-US"/>
          </a:p>
        </p:txBody>
      </p:sp>
    </p:spTree>
    <p:extLst>
      <p:ext uri="{BB962C8B-B14F-4D97-AF65-F5344CB8AC3E}">
        <p14:creationId xmlns:p14="http://schemas.microsoft.com/office/powerpoint/2010/main" val="206783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name of the user who is logged into the system is displayed in the upper right corner of the screen.</a:t>
            </a:r>
          </a:p>
          <a:p>
            <a:r>
              <a:rPr lang="en-US" dirty="0"/>
              <a:t>2. The application number (year and month the application was submitted appended by the place order of the application during that month (e. g. the 11th application received in the Magnet Program office during August of 2011).</a:t>
            </a:r>
          </a:p>
          <a:p>
            <a:r>
              <a:rPr lang="en-US" dirty="0"/>
              <a:t>3. Access to the user Profile and Log Out links.</a:t>
            </a:r>
          </a:p>
          <a:p>
            <a:r>
              <a:rPr lang="en-US" dirty="0"/>
              <a:t>4. A link to manage your written documentation.</a:t>
            </a:r>
          </a:p>
          <a:p>
            <a:r>
              <a:rPr lang="en-US" dirty="0"/>
              <a:t>5. A link to manage your document library.</a:t>
            </a: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42</a:t>
            </a:fld>
            <a:endParaRPr lang="en-US"/>
          </a:p>
        </p:txBody>
      </p:sp>
    </p:spTree>
    <p:extLst>
      <p:ext uri="{BB962C8B-B14F-4D97-AF65-F5344CB8AC3E}">
        <p14:creationId xmlns:p14="http://schemas.microsoft.com/office/powerpoint/2010/main" val="1437423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200" b="0" i="0" dirty="0">
                <a:solidFill>
                  <a:srgbClr val="4F81BD"/>
                </a:solidFill>
                <a:effectLst/>
                <a:latin typeface="+mn-lt"/>
              </a:rPr>
              <a:t>1. The filters allow you to search for documents that have already been uploaded to the library.</a:t>
            </a:r>
          </a:p>
          <a:p>
            <a:pPr algn="l" rtl="0" fontAlgn="base">
              <a:buFont typeface="+mj-lt"/>
              <a:buNone/>
            </a:pPr>
            <a:r>
              <a:rPr lang="en-US" sz="1200" b="0" i="0" dirty="0">
                <a:solidFill>
                  <a:srgbClr val="4F81BD"/>
                </a:solidFill>
                <a:effectLst/>
                <a:latin typeface="+mn-lt"/>
              </a:rPr>
              <a:t>2. The “Upload Document” allows you to add a document to the library.</a:t>
            </a:r>
          </a:p>
          <a:p>
            <a:pPr algn="l" rtl="0" fontAlgn="base">
              <a:buFont typeface="+mj-lt"/>
              <a:buNone/>
            </a:pPr>
            <a:r>
              <a:rPr lang="en-US" sz="1200" b="0" i="0" dirty="0">
                <a:solidFill>
                  <a:srgbClr val="4F81BD"/>
                </a:solidFill>
                <a:effectLst/>
                <a:latin typeface="+mn-lt"/>
              </a:rPr>
              <a:t>3. The “Go to Written Documentation” button lets you navigate to a specific SOE/Example.</a:t>
            </a:r>
          </a:p>
          <a:p>
            <a:pPr algn="l" rtl="0" fontAlgn="base">
              <a:buFont typeface="+mj-lt"/>
              <a:buNone/>
            </a:pPr>
            <a:r>
              <a:rPr lang="en-US" sz="1200" b="0" i="0" dirty="0">
                <a:solidFill>
                  <a:srgbClr val="4F81BD"/>
                </a:solidFill>
                <a:effectLst/>
                <a:latin typeface="+mn-lt"/>
              </a:rPr>
              <a:t>4. Function: See next slide.</a:t>
            </a:r>
          </a:p>
          <a:p>
            <a:pPr algn="l" rtl="0" fontAlgn="base">
              <a:buFont typeface="+mj-lt"/>
              <a:buNone/>
            </a:pPr>
            <a:r>
              <a:rPr lang="en-US" sz="1200" b="0" i="0" dirty="0">
                <a:solidFill>
                  <a:srgbClr val="4F81BD"/>
                </a:solidFill>
                <a:effectLst/>
                <a:latin typeface="+mn-lt"/>
              </a:rPr>
              <a:t>5. Associated SOE/Examples shows you where the document is currently being used.</a:t>
            </a:r>
          </a:p>
          <a:p>
            <a:pPr algn="l" rtl="0" fontAlgn="base">
              <a:buFont typeface="+mj-lt"/>
              <a:buNone/>
            </a:pPr>
            <a:endParaRPr lang="en-US" sz="1200" b="1" i="0" dirty="0">
              <a:solidFill>
                <a:srgbClr val="4F81BD"/>
              </a:solidFill>
              <a:effectLst/>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648077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173646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Use the four filters at the top of each column to search for the needed document. The up/down filter button appear when you select a column heading.</a:t>
            </a: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51</a:t>
            </a:fld>
            <a:endParaRPr lang="en-US"/>
          </a:p>
        </p:txBody>
      </p:sp>
    </p:spTree>
    <p:extLst>
      <p:ext uri="{BB962C8B-B14F-4D97-AF65-F5344CB8AC3E}">
        <p14:creationId xmlns:p14="http://schemas.microsoft.com/office/powerpoint/2010/main" val="388341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Three search filters, First Name, Last Name, and Login Name are free text items.</a:t>
            </a:r>
          </a:p>
          <a:p>
            <a:pPr marL="228600" indent="-228600">
              <a:buAutoNum type="arabicPeriod"/>
            </a:pPr>
            <a:r>
              <a:rPr lang="en-US" baseline="0" dirty="0"/>
              <a:t>The User Role filter is a drop down of organization </a:t>
            </a:r>
            <a:r>
              <a:rPr lang="en-US" baseline="0"/>
              <a:t>user types.</a:t>
            </a:r>
            <a:endParaRPr lang="en-US"/>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6</a:t>
            </a:fld>
            <a:endParaRPr lang="en-US"/>
          </a:p>
        </p:txBody>
      </p:sp>
    </p:spTree>
    <p:extLst>
      <p:ext uri="{BB962C8B-B14F-4D97-AF65-F5344CB8AC3E}">
        <p14:creationId xmlns:p14="http://schemas.microsoft.com/office/powerpoint/2010/main" val="171084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Select the “Go to Written Documentation” button to navigate from the Document Library to the Submit/Manage Written Documentation screen.</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52</a:t>
            </a:fld>
            <a:endParaRPr lang="en-US"/>
          </a:p>
        </p:txBody>
      </p:sp>
    </p:spTree>
    <p:extLst>
      <p:ext uri="{BB962C8B-B14F-4D97-AF65-F5344CB8AC3E}">
        <p14:creationId xmlns:p14="http://schemas.microsoft.com/office/powerpoint/2010/main" val="2462374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Use the Back Arrow to navigate from the Submit/Manage Written Documentation screen to the Document Library.</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53</a:t>
            </a:fld>
            <a:endParaRPr lang="en-US"/>
          </a:p>
        </p:txBody>
      </p:sp>
    </p:spTree>
    <p:extLst>
      <p:ext uri="{BB962C8B-B14F-4D97-AF65-F5344CB8AC3E}">
        <p14:creationId xmlns:p14="http://schemas.microsoft.com/office/powerpoint/2010/main" val="34279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Click the triangles to the left of left navigation items 1-3 to navigate to the Component and through the SOE, Example, and version to create a new draft.</a:t>
            </a:r>
          </a:p>
          <a:p>
            <a:pPr marL="0" indent="0">
              <a:buNone/>
            </a:pPr>
            <a:r>
              <a:rPr lang="en-US" dirty="0"/>
              <a:t>Note: You may see more than one version for an SOE/Example if the Magnet Program office has revised the wording of the SOE/Example. You will be able to write to any version that was published after you were given access to the system.</a:t>
            </a:r>
          </a:p>
          <a:p>
            <a:pPr marL="0" indent="0">
              <a:buNone/>
            </a:pPr>
            <a:r>
              <a:rPr lang="en-US" dirty="0"/>
              <a:t>4. You must select the draft you created to work in the template.</a:t>
            </a:r>
          </a:p>
          <a:p>
            <a:pPr marL="0" indent="0">
              <a:buNone/>
            </a:pPr>
            <a:r>
              <a:rPr lang="en-US" dirty="0"/>
              <a:t>5. Select the “Flag for Organizational Review” when you have completed the template, uploaded and flagged evidence items., and selected the Save button.</a:t>
            </a:r>
          </a:p>
          <a:p>
            <a:pPr marL="0" indent="0">
              <a:buNone/>
            </a:pPr>
            <a:r>
              <a:rPr lang="en-US" dirty="0"/>
              <a:t>6. Each part of the template describes what needs to be included and may provide notes and tips.</a:t>
            </a:r>
          </a:p>
          <a:p>
            <a:pPr marL="0" indent="0">
              <a:buNone/>
            </a:pPr>
            <a:r>
              <a:rPr lang="en-US" dirty="0"/>
              <a:t>7. Various types of data entry areas may be used in template.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54</a:t>
            </a:fld>
            <a:endParaRPr lang="en-US"/>
          </a:p>
        </p:txBody>
      </p:sp>
    </p:spTree>
    <p:extLst>
      <p:ext uri="{BB962C8B-B14F-4D97-AF65-F5344CB8AC3E}">
        <p14:creationId xmlns:p14="http://schemas.microsoft.com/office/powerpoint/2010/main" val="380713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general error message notifies the user that there is an issue.</a:t>
            </a:r>
          </a:p>
          <a:p>
            <a:pPr marL="228600" indent="-228600">
              <a:buAutoNum type="arabicPeriod"/>
            </a:pPr>
            <a:r>
              <a:rPr lang="en-US" dirty="0"/>
              <a:t>The green flag icon indicates which documents were included in the attempt to Flag for Organizational Review.</a:t>
            </a:r>
          </a:p>
          <a:p>
            <a:pPr marL="228600" indent="-228600">
              <a:buAutoNum type="arabicPeriod"/>
            </a:pPr>
            <a:r>
              <a:rPr lang="en-US" dirty="0"/>
              <a:t>The red “X” icon allow the user to remove an unneeded document.</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55</a:t>
            </a:fld>
            <a:endParaRPr lang="en-US"/>
          </a:p>
        </p:txBody>
      </p:sp>
    </p:spTree>
    <p:extLst>
      <p:ext uri="{BB962C8B-B14F-4D97-AF65-F5344CB8AC3E}">
        <p14:creationId xmlns:p14="http://schemas.microsoft.com/office/powerpoint/2010/main" val="2727549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Complete all elements of the template.</a:t>
            </a:r>
          </a:p>
          <a:p>
            <a:pPr marL="228600" indent="-228600">
              <a:buAutoNum type="arabicPeriod"/>
            </a:pPr>
            <a:r>
              <a:rPr lang="en-US" dirty="0"/>
              <a:t>The label on this button changes to indicate whether the document is flagged for review or open for editing.</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56</a:t>
            </a:fld>
            <a:endParaRPr lang="en-US"/>
          </a:p>
        </p:txBody>
      </p:sp>
    </p:spTree>
    <p:extLst>
      <p:ext uri="{BB962C8B-B14F-4D97-AF65-F5344CB8AC3E}">
        <p14:creationId xmlns:p14="http://schemas.microsoft.com/office/powerpoint/2010/main" val="3800448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green flag on the draft indicates that it is flagged for Organizational Review. The green check marks on the other navigation levels lead the user to the flagged draft.</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58</a:t>
            </a:fld>
            <a:endParaRPr lang="en-US"/>
          </a:p>
        </p:txBody>
      </p:sp>
    </p:spTree>
    <p:extLst>
      <p:ext uri="{BB962C8B-B14F-4D97-AF65-F5344CB8AC3E}">
        <p14:creationId xmlns:p14="http://schemas.microsoft.com/office/powerpoint/2010/main" val="874908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When all of the SOE/Examples needed to complete a document for submission to the Magnet Program office for review, select the “Submit Final Documents to Magnet” button.</a:t>
            </a:r>
          </a:p>
          <a:p>
            <a:endParaRPr lang="en-US" dirty="0"/>
          </a:p>
          <a:p>
            <a:r>
              <a:rPr lang="en-US" dirty="0"/>
              <a:t>2. If the correct number of Organizational Overview and SOE/Examples have been submitted, you will see the Submit message shown.</a:t>
            </a: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59</a:t>
            </a:fld>
            <a:endParaRPr lang="en-US"/>
          </a:p>
        </p:txBody>
      </p:sp>
    </p:spTree>
    <p:extLst>
      <p:ext uri="{BB962C8B-B14F-4D97-AF65-F5344CB8AC3E}">
        <p14:creationId xmlns:p14="http://schemas.microsoft.com/office/powerpoint/2010/main" val="2539706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is the general validation error message.</a:t>
            </a:r>
          </a:p>
          <a:p>
            <a:pPr marL="228600" indent="-228600">
              <a:buAutoNum type="arabicPeriod"/>
            </a:pPr>
            <a:r>
              <a:rPr lang="en-US" dirty="0"/>
              <a:t>If there is an error for an Organizational Overview item or an SOE/Example, it appears as a unique line item</a:t>
            </a: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61</a:t>
            </a:fld>
            <a:endParaRPr lang="en-US"/>
          </a:p>
        </p:txBody>
      </p:sp>
    </p:spTree>
    <p:extLst>
      <p:ext uri="{BB962C8B-B14F-4D97-AF65-F5344CB8AC3E}">
        <p14:creationId xmlns:p14="http://schemas.microsoft.com/office/powerpoint/2010/main" val="316510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locked padlocks in the left navigation indicate that the organization user cannot edit the content for the Organizational Overview or SOE/Example item.</a:t>
            </a: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62</a:t>
            </a:fld>
            <a:endParaRPr lang="en-US"/>
          </a:p>
        </p:txBody>
      </p:sp>
    </p:spTree>
    <p:extLst>
      <p:ext uri="{BB962C8B-B14F-4D97-AF65-F5344CB8AC3E}">
        <p14:creationId xmlns:p14="http://schemas.microsoft.com/office/powerpoint/2010/main" val="895959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an application is placed in PHI status, the Organization Administrator is notified of the specific Organization Overview or SOE/Examples where the PHI was identified. They receive information about when the PHI must be resolved. The organization is responsible to review all other areas of the document for PHI and remove it. If PHI is found again, the application review will cease.</a:t>
            </a:r>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63</a:t>
            </a:fld>
            <a:endParaRPr lang="en-US"/>
          </a:p>
        </p:txBody>
      </p:sp>
    </p:spTree>
    <p:extLst>
      <p:ext uri="{BB962C8B-B14F-4D97-AF65-F5344CB8AC3E}">
        <p14:creationId xmlns:p14="http://schemas.microsoft.com/office/powerpoint/2010/main" val="227888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Enter the name.</a:t>
            </a:r>
          </a:p>
          <a:p>
            <a:pPr marL="228600" indent="-228600">
              <a:buAutoNum type="arabicPeriod"/>
            </a:pPr>
            <a:r>
              <a:rPr lang="en-US" dirty="0"/>
              <a:t>Assign the role.</a:t>
            </a:r>
          </a:p>
          <a:p>
            <a:pPr marL="228600" indent="-228600">
              <a:buAutoNum type="arabicPeriod"/>
            </a:pPr>
            <a:r>
              <a:rPr lang="en-US" dirty="0"/>
              <a:t>Select the “Add” button.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7</a:t>
            </a:fld>
            <a:endParaRPr lang="en-US"/>
          </a:p>
        </p:txBody>
      </p:sp>
    </p:spTree>
    <p:extLst>
      <p:ext uri="{BB962C8B-B14F-4D97-AF65-F5344CB8AC3E}">
        <p14:creationId xmlns:p14="http://schemas.microsoft.com/office/powerpoint/2010/main" val="3693479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The unlocked padlocks indicated that the submitted OO or SOE/Example needs to be edited for one of two reasons:</a:t>
            </a:r>
          </a:p>
          <a:p>
            <a:r>
              <a:rPr lang="en-US" dirty="0"/>
              <a:t>       a. PHI was identified</a:t>
            </a:r>
          </a:p>
          <a:p>
            <a:r>
              <a:rPr lang="en-US" dirty="0"/>
              <a:t>       b. Additional documentation is needed.</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64</a:t>
            </a:fld>
            <a:endParaRPr lang="en-US"/>
          </a:p>
        </p:txBody>
      </p:sp>
    </p:spTree>
    <p:extLst>
      <p:ext uri="{BB962C8B-B14F-4D97-AF65-F5344CB8AC3E}">
        <p14:creationId xmlns:p14="http://schemas.microsoft.com/office/powerpoint/2010/main" val="1604764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66</a:t>
            </a:fld>
            <a:endParaRPr lang="en-US"/>
          </a:p>
        </p:txBody>
      </p:sp>
    </p:spTree>
    <p:extLst>
      <p:ext uri="{BB962C8B-B14F-4D97-AF65-F5344CB8AC3E}">
        <p14:creationId xmlns:p14="http://schemas.microsoft.com/office/powerpoint/2010/main" val="206783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8</a:t>
            </a:fld>
            <a:endParaRPr lang="en-US"/>
          </a:p>
        </p:txBody>
      </p:sp>
    </p:spTree>
    <p:extLst>
      <p:ext uri="{BB962C8B-B14F-4D97-AF65-F5344CB8AC3E}">
        <p14:creationId xmlns:p14="http://schemas.microsoft.com/office/powerpoint/2010/main" val="109795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 new user has been added. Note the “Save” and “Cancel” buttons.</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9</a:t>
            </a:fld>
            <a:endParaRPr lang="en-US"/>
          </a:p>
        </p:txBody>
      </p:sp>
    </p:spTree>
    <p:extLst>
      <p:ext uri="{BB962C8B-B14F-4D97-AF65-F5344CB8AC3E}">
        <p14:creationId xmlns:p14="http://schemas.microsoft.com/office/powerpoint/2010/main" val="122429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 remove a user from a single organization, uncheck the box to the left of the organization name, then select Save.</a:t>
            </a:r>
          </a:p>
          <a:p>
            <a:pPr marL="228600" indent="-228600">
              <a:buAutoNum type="arabicPeriod"/>
            </a:pPr>
            <a:r>
              <a:rPr lang="en-US" dirty="0"/>
              <a:t>To remove a user from all organizations, select the Delete button.</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10</a:t>
            </a:fld>
            <a:endParaRPr lang="en-US"/>
          </a:p>
        </p:txBody>
      </p:sp>
    </p:spTree>
    <p:extLst>
      <p:ext uri="{BB962C8B-B14F-4D97-AF65-F5344CB8AC3E}">
        <p14:creationId xmlns:p14="http://schemas.microsoft.com/office/powerpoint/2010/main" val="397781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When the user selects the “Profile” link in the upper right corner of the screen, the user can edit the fields shown in the Modify Profile screen shot.</a:t>
            </a:r>
          </a:p>
          <a:p>
            <a:pPr marL="0" indent="0">
              <a:buNone/>
            </a:pPr>
            <a:r>
              <a:rPr lang="en-US" dirty="0"/>
              <a:t>	a. First Name</a:t>
            </a:r>
          </a:p>
          <a:p>
            <a:pPr marL="0" indent="0">
              <a:buNone/>
            </a:pPr>
            <a:r>
              <a:rPr lang="en-US" dirty="0"/>
              <a:t>	b. Middle Name</a:t>
            </a:r>
          </a:p>
          <a:p>
            <a:pPr marL="0" indent="0">
              <a:buNone/>
            </a:pPr>
            <a:r>
              <a:rPr lang="en-US" dirty="0"/>
              <a:t>	c. Last Name</a:t>
            </a:r>
          </a:p>
          <a:p>
            <a:pPr marL="0" indent="0">
              <a:buNone/>
            </a:pPr>
            <a:r>
              <a:rPr lang="en-US" dirty="0"/>
              <a:t>	d. Password</a:t>
            </a:r>
          </a:p>
          <a:p>
            <a:pPr marL="0" indent="0">
              <a:buNone/>
            </a:pPr>
            <a:r>
              <a:rPr lang="en-US" dirty="0"/>
              <a:t>	e. Confirm Password</a:t>
            </a:r>
          </a:p>
          <a:p>
            <a:pPr marL="0" indent="0">
              <a:buNone/>
            </a:pPr>
            <a:r>
              <a:rPr lang="en-US" dirty="0"/>
              <a:t>	f. Email Address</a:t>
            </a:r>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11</a:t>
            </a:fld>
            <a:endParaRPr lang="en-US"/>
          </a:p>
        </p:txBody>
      </p:sp>
    </p:spTree>
    <p:extLst>
      <p:ext uri="{BB962C8B-B14F-4D97-AF65-F5344CB8AC3E}">
        <p14:creationId xmlns:p14="http://schemas.microsoft.com/office/powerpoint/2010/main" val="84627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information about the Simple Upload User experience, select that button.</a:t>
            </a:r>
          </a:p>
          <a:p>
            <a:pPr marL="228600" indent="-228600">
              <a:buAutoNum type="arabicPeriod"/>
            </a:pPr>
            <a:r>
              <a:rPr lang="en-US" dirty="0"/>
              <a:t>For information about the Template User experience, select that button.</a:t>
            </a:r>
          </a:p>
          <a:p>
            <a:pPr marL="228600" indent="-228600">
              <a:buAutoNum type="arabicPeriod"/>
            </a:pPr>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AF92A92B-F454-4209-8A25-0B86439939F7}" type="slidenum">
              <a:rPr lang="en-US" smtClean="0"/>
              <a:pPr>
                <a:defRPr/>
              </a:pPr>
              <a:t>12</a:t>
            </a:fld>
            <a:endParaRPr lang="en-US"/>
          </a:p>
        </p:txBody>
      </p:sp>
    </p:spTree>
    <p:extLst>
      <p:ext uri="{BB962C8B-B14F-4D97-AF65-F5344CB8AC3E}">
        <p14:creationId xmlns:p14="http://schemas.microsoft.com/office/powerpoint/2010/main" val="1257683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white">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bwMode="black">
          <a:xfrm>
            <a:off x="6278886" y="2514600"/>
            <a:ext cx="2255514" cy="613684"/>
          </a:xfrm>
          <a:prstGeom prst="rect">
            <a:avLst/>
          </a:prstGeom>
        </p:spPr>
      </p:pic>
      <p:cxnSp>
        <p:nvCxnSpPr>
          <p:cNvPr id="12" name="Straight Connector 11"/>
          <p:cNvCxnSpPr/>
          <p:nvPr/>
        </p:nvCxnSpPr>
        <p:spPr>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8" name="Title 2"/>
          <p:cNvSpPr>
            <a:spLocks noGrp="1"/>
          </p:cNvSpPr>
          <p:nvPr>
            <p:ph type="title"/>
          </p:nvPr>
        </p:nvSpPr>
        <p:spPr>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8337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50212"/>
            <a:ext cx="7772400" cy="1362075"/>
          </a:xfrm>
          <a:prstGeom prst="rect">
            <a:avLst/>
          </a:prstGeom>
        </p:spPr>
        <p:txBody>
          <a:bodyPr anchor="ctr"/>
          <a:lstStyle>
            <a:lvl1pPr algn="l">
              <a:defRPr sz="2400" b="1" cap="all">
                <a:solidFill>
                  <a:schemeClr val="accent4">
                    <a:lumMod val="60000"/>
                    <a:lumOff val="40000"/>
                  </a:schemeClr>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32925"/>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C50727B-1C06-45AB-8DE1-7C14EB092133}" type="slidenum">
              <a:rPr lang="en-US"/>
              <a:pPr>
                <a:defRPr/>
              </a:pPr>
              <a:t>‹#›</a:t>
            </a:fld>
            <a:endParaRPr lang="en-US" dirty="0"/>
          </a:p>
        </p:txBody>
      </p:sp>
    </p:spTree>
    <p:extLst>
      <p:ext uri="{BB962C8B-B14F-4D97-AF65-F5344CB8AC3E}">
        <p14:creationId xmlns:p14="http://schemas.microsoft.com/office/powerpoint/2010/main" val="308259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auto">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61C6EF6A-3450-4F1A-949E-77334970DFF9}" type="slidenum">
              <a:rPr lang="en-US"/>
              <a:pPr>
                <a:defRPr/>
              </a:pPr>
              <a:t>‹#›</a:t>
            </a:fld>
            <a:endParaRPr lang="en-US" dirty="0"/>
          </a:p>
        </p:txBody>
      </p:sp>
    </p:spTree>
    <p:extLst>
      <p:ext uri="{BB962C8B-B14F-4D97-AF65-F5344CB8AC3E}">
        <p14:creationId xmlns:p14="http://schemas.microsoft.com/office/powerpoint/2010/main" val="262770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bwMode="auto">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auto">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4D8EF500-B878-497A-B892-D99AD638A93D}" type="slidenum">
              <a:rPr lang="en-US"/>
              <a:pPr>
                <a:defRPr/>
              </a:pPr>
              <a:t>‹#›</a:t>
            </a:fld>
            <a:endParaRPr lang="en-US" dirty="0"/>
          </a:p>
        </p:txBody>
      </p:sp>
    </p:spTree>
    <p:extLst>
      <p:ext uri="{BB962C8B-B14F-4D97-AF65-F5344CB8AC3E}">
        <p14:creationId xmlns:p14="http://schemas.microsoft.com/office/powerpoint/2010/main" val="2154157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143000"/>
            <a:ext cx="3008313" cy="44497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588ADDD8-DF93-4F68-A242-5B7B008FDDEE}" type="slidenum">
              <a:rPr lang="en-US"/>
              <a:pPr>
                <a:defRPr/>
              </a:pPr>
              <a:t>‹#›</a:t>
            </a:fld>
            <a:endParaRPr lang="en-US" dirty="0"/>
          </a:p>
        </p:txBody>
      </p:sp>
    </p:spTree>
    <p:extLst>
      <p:ext uri="{BB962C8B-B14F-4D97-AF65-F5344CB8AC3E}">
        <p14:creationId xmlns:p14="http://schemas.microsoft.com/office/powerpoint/2010/main" val="166508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0EBEF8AC-04DC-48E0-A692-54E3406F0A06}" type="slidenum">
              <a:rPr lang="en-US"/>
              <a:pPr>
                <a:defRPr/>
              </a:pPr>
              <a:t>‹#›</a:t>
            </a:fld>
            <a:endParaRPr lang="en-US" dirty="0"/>
          </a:p>
        </p:txBody>
      </p:sp>
    </p:spTree>
    <p:extLst>
      <p:ext uri="{BB962C8B-B14F-4D97-AF65-F5344CB8AC3E}">
        <p14:creationId xmlns:p14="http://schemas.microsoft.com/office/powerpoint/2010/main" val="85088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78563" y="2516188"/>
            <a:ext cx="22558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4"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2225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26896F85-294D-4565-BD13-F1D133A4B950}" type="slidenum">
              <a:rPr lang="en-US"/>
              <a:pPr>
                <a:defRPr/>
              </a:pPr>
              <a:t>‹#›</a:t>
            </a:fld>
            <a:endParaRPr lang="en-US" dirty="0"/>
          </a:p>
        </p:txBody>
      </p:sp>
    </p:spTree>
    <p:extLst>
      <p:ext uri="{BB962C8B-B14F-4D97-AF65-F5344CB8AC3E}">
        <p14:creationId xmlns:p14="http://schemas.microsoft.com/office/powerpoint/2010/main" val="7726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46287"/>
            <a:ext cx="7772400" cy="1362075"/>
          </a:xfrm>
          <a:prstGeom prst="rect">
            <a:avLst/>
          </a:prstGeom>
        </p:spPr>
        <p:txBody>
          <a:bodyPr anchor="ctr"/>
          <a:lstStyle>
            <a:lvl1pPr algn="l">
              <a:defRPr sz="2400" b="1" cap="all">
                <a:solidFill>
                  <a:schemeClr val="bg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29000"/>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0C53B74-6220-4704-8CF9-C387312F79DB}" type="slidenum">
              <a:rPr lang="en-US"/>
              <a:pPr>
                <a:defRPr/>
              </a:pPr>
              <a:t>‹#›</a:t>
            </a:fld>
            <a:endParaRPr lang="en-US" dirty="0"/>
          </a:p>
        </p:txBody>
      </p:sp>
    </p:spTree>
    <p:extLst>
      <p:ext uri="{BB962C8B-B14F-4D97-AF65-F5344CB8AC3E}">
        <p14:creationId xmlns:p14="http://schemas.microsoft.com/office/powerpoint/2010/main" val="3777913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23887F0D-89FA-415F-8976-DDA983BA6981}" type="slidenum">
              <a:rPr lang="en-US"/>
              <a:pPr>
                <a:defRPr/>
              </a:pPr>
              <a:t>‹#›</a:t>
            </a:fld>
            <a:endParaRPr lang="en-US" dirty="0"/>
          </a:p>
        </p:txBody>
      </p:sp>
    </p:spTree>
    <p:extLst>
      <p:ext uri="{BB962C8B-B14F-4D97-AF65-F5344CB8AC3E}">
        <p14:creationId xmlns:p14="http://schemas.microsoft.com/office/powerpoint/2010/main" val="675118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7E915854-9E0B-4D29-B669-44FA4C5F8271}" type="slidenum">
              <a:rPr lang="en-US"/>
              <a:pPr>
                <a:defRPr/>
              </a:pPr>
              <a:t>‹#›</a:t>
            </a:fld>
            <a:endParaRPr lang="en-US" dirty="0"/>
          </a:p>
        </p:txBody>
      </p:sp>
    </p:spTree>
    <p:extLst>
      <p:ext uri="{BB962C8B-B14F-4D97-AF65-F5344CB8AC3E}">
        <p14:creationId xmlns:p14="http://schemas.microsoft.com/office/powerpoint/2010/main" val="314355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A80E11B7-C661-4C5B-AABF-E9C77581FC8A}" type="slidenum">
              <a:rPr lang="en-US"/>
              <a:pPr>
                <a:defRPr/>
              </a:pPr>
              <a:t>‹#›</a:t>
            </a:fld>
            <a:endParaRPr lang="en-US" dirty="0"/>
          </a:p>
        </p:txBody>
      </p:sp>
    </p:spTree>
    <p:extLst>
      <p:ext uri="{BB962C8B-B14F-4D97-AF65-F5344CB8AC3E}">
        <p14:creationId xmlns:p14="http://schemas.microsoft.com/office/powerpoint/2010/main" val="1535122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457200" y="0"/>
            <a:ext cx="7010400" cy="8382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143000"/>
            <a:ext cx="3008313" cy="49831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70A6189-F00F-49C6-B50A-A019BB13AC70}" type="slidenum">
              <a:rPr lang="en-US"/>
              <a:pPr>
                <a:defRPr/>
              </a:pPr>
              <a:t>‹#›</a:t>
            </a:fld>
            <a:endParaRPr lang="en-US" dirty="0"/>
          </a:p>
        </p:txBody>
      </p:sp>
    </p:spTree>
    <p:extLst>
      <p:ext uri="{BB962C8B-B14F-4D97-AF65-F5344CB8AC3E}">
        <p14:creationId xmlns:p14="http://schemas.microsoft.com/office/powerpoint/2010/main" val="3383311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D22E3150-2550-4ED3-BD56-53AD770E3ABE}" type="slidenum">
              <a:rPr lang="en-US"/>
              <a:pPr>
                <a:defRPr/>
              </a:pPr>
              <a:t>‹#›</a:t>
            </a:fld>
            <a:endParaRPr lang="en-US" dirty="0"/>
          </a:p>
        </p:txBody>
      </p:sp>
    </p:spTree>
    <p:extLst>
      <p:ext uri="{BB962C8B-B14F-4D97-AF65-F5344CB8AC3E}">
        <p14:creationId xmlns:p14="http://schemas.microsoft.com/office/powerpoint/2010/main" val="1149021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9A8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78563" y="2516188"/>
            <a:ext cx="22558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26729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143000"/>
            <a:ext cx="8229600" cy="49831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B389E0D4-E365-46EB-97C0-53BF876E877D}" type="slidenum">
              <a:rPr lang="en-US"/>
              <a:pPr>
                <a:defRPr/>
              </a:pPr>
              <a:t>‹#›</a:t>
            </a:fld>
            <a:endParaRPr lang="en-US" dirty="0"/>
          </a:p>
        </p:txBody>
      </p:sp>
    </p:spTree>
    <p:extLst>
      <p:ext uri="{BB962C8B-B14F-4D97-AF65-F5344CB8AC3E}">
        <p14:creationId xmlns:p14="http://schemas.microsoft.com/office/powerpoint/2010/main" val="719803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66925"/>
            <a:ext cx="7772400" cy="1362075"/>
          </a:xfrm>
          <a:prstGeom prst="rect">
            <a:avLst/>
          </a:prstGeom>
        </p:spPr>
        <p:txBody>
          <a:bodyPr anchor="ctr"/>
          <a:lstStyle>
            <a:lvl1pPr algn="l">
              <a:defRPr sz="2400" b="1" cap="all">
                <a:solidFill>
                  <a:srgbClr val="009A86"/>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49638"/>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655C959-69A8-47B5-835A-21C044A2E84A}" type="slidenum">
              <a:rPr lang="en-US"/>
              <a:pPr>
                <a:defRPr/>
              </a:pPr>
              <a:t>‹#›</a:t>
            </a:fld>
            <a:endParaRPr lang="en-US" dirty="0"/>
          </a:p>
        </p:txBody>
      </p:sp>
    </p:spTree>
    <p:extLst>
      <p:ext uri="{BB962C8B-B14F-4D97-AF65-F5344CB8AC3E}">
        <p14:creationId xmlns:p14="http://schemas.microsoft.com/office/powerpoint/2010/main" val="105590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auto">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4BC463C6-53C3-4EDD-BDB8-CD7A025BEE76}" type="slidenum">
              <a:rPr lang="en-US"/>
              <a:pPr>
                <a:defRPr/>
              </a:pPr>
              <a:t>‹#›</a:t>
            </a:fld>
            <a:endParaRPr lang="en-US" dirty="0"/>
          </a:p>
        </p:txBody>
      </p:sp>
    </p:spTree>
    <p:extLst>
      <p:ext uri="{BB962C8B-B14F-4D97-AF65-F5344CB8AC3E}">
        <p14:creationId xmlns:p14="http://schemas.microsoft.com/office/powerpoint/2010/main" val="1772230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bwMode="auto">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auto">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66CE8850-9945-49E7-980C-1A2613CC410F}" type="slidenum">
              <a:rPr lang="en-US"/>
              <a:pPr>
                <a:defRPr/>
              </a:pPr>
              <a:t>‹#›</a:t>
            </a:fld>
            <a:endParaRPr lang="en-US" dirty="0"/>
          </a:p>
        </p:txBody>
      </p:sp>
    </p:spTree>
    <p:extLst>
      <p:ext uri="{BB962C8B-B14F-4D97-AF65-F5344CB8AC3E}">
        <p14:creationId xmlns:p14="http://schemas.microsoft.com/office/powerpoint/2010/main" val="489718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3575050" y="1295400"/>
            <a:ext cx="5111750" cy="48307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295400"/>
            <a:ext cx="3008313" cy="4876800"/>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4116ACB6-2F48-4C6C-93DB-C53E86E357EC}" type="slidenum">
              <a:rPr lang="en-US"/>
              <a:pPr>
                <a:defRPr/>
              </a:pPr>
              <a:t>‹#›</a:t>
            </a:fld>
            <a:endParaRPr lang="en-US" dirty="0"/>
          </a:p>
        </p:txBody>
      </p:sp>
    </p:spTree>
    <p:extLst>
      <p:ext uri="{BB962C8B-B14F-4D97-AF65-F5344CB8AC3E}">
        <p14:creationId xmlns:p14="http://schemas.microsoft.com/office/powerpoint/2010/main" val="38923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0088C4BD-F645-4193-8C3E-1CCD8063475D}" type="slidenum">
              <a:rPr lang="en-US"/>
              <a:pPr>
                <a:defRPr/>
              </a:pPr>
              <a:t>‹#›</a:t>
            </a:fld>
            <a:endParaRPr lang="en-US" dirty="0"/>
          </a:p>
        </p:txBody>
      </p:sp>
    </p:spTree>
    <p:extLst>
      <p:ext uri="{BB962C8B-B14F-4D97-AF65-F5344CB8AC3E}">
        <p14:creationId xmlns:p14="http://schemas.microsoft.com/office/powerpoint/2010/main" val="3865862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81738" y="2516188"/>
            <a:ext cx="22494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3"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3340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057400"/>
            <a:ext cx="7772400" cy="1362075"/>
          </a:xfrm>
          <a:prstGeom prst="rect">
            <a:avLst/>
          </a:prstGeom>
        </p:spPr>
        <p:txBody>
          <a:bodyPr anchor="ctr"/>
          <a:lstStyle>
            <a:lvl1pPr algn="l">
              <a:defRPr sz="2400" b="1" cap="all">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3440113"/>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015B988-FB6E-430C-B7D2-CFD4CC560C84}" type="slidenum">
              <a:rPr lang="en-US"/>
              <a:pPr>
                <a:defRPr/>
              </a:pPr>
              <a:t>‹#›</a:t>
            </a:fld>
            <a:endParaRPr lang="en-US" dirty="0"/>
          </a:p>
        </p:txBody>
      </p:sp>
    </p:spTree>
    <p:extLst>
      <p:ext uri="{BB962C8B-B14F-4D97-AF65-F5344CB8AC3E}">
        <p14:creationId xmlns:p14="http://schemas.microsoft.com/office/powerpoint/2010/main" val="2137440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F074F0F4-70DC-4F0D-8C36-BD1ACCC987CE}" type="slidenum">
              <a:rPr lang="en-US"/>
              <a:pPr>
                <a:defRPr/>
              </a:pPr>
              <a:t>‹#›</a:t>
            </a:fld>
            <a:endParaRPr lang="en-US" dirty="0"/>
          </a:p>
        </p:txBody>
      </p:sp>
    </p:spTree>
    <p:extLst>
      <p:ext uri="{BB962C8B-B14F-4D97-AF65-F5344CB8AC3E}">
        <p14:creationId xmlns:p14="http://schemas.microsoft.com/office/powerpoint/2010/main" val="40877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46287"/>
            <a:ext cx="7772400" cy="1362075"/>
          </a:xfrm>
          <a:prstGeom prst="rect">
            <a:avLst/>
          </a:prstGeom>
        </p:spPr>
        <p:txBody>
          <a:bodyPr anchor="ctr"/>
          <a:lstStyle>
            <a:lvl1pPr algn="l">
              <a:defRPr sz="2400" b="1" cap="all">
                <a:solidFill>
                  <a:schemeClr val="bg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29000"/>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C47B27D-05E4-4A7F-8C11-09D462645DC8}" type="slidenum">
              <a:rPr lang="en-US"/>
              <a:pPr>
                <a:defRPr/>
              </a:pPr>
              <a:t>‹#›</a:t>
            </a:fld>
            <a:endParaRPr lang="en-US" dirty="0"/>
          </a:p>
        </p:txBody>
      </p:sp>
    </p:spTree>
    <p:extLst>
      <p:ext uri="{BB962C8B-B14F-4D97-AF65-F5344CB8AC3E}">
        <p14:creationId xmlns:p14="http://schemas.microsoft.com/office/powerpoint/2010/main" val="137150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A516C782-E4EE-40F4-A58D-F509D690D7F5}" type="slidenum">
              <a:rPr lang="en-US"/>
              <a:pPr>
                <a:defRPr/>
              </a:pPr>
              <a:t>‹#›</a:t>
            </a:fld>
            <a:endParaRPr lang="en-US" dirty="0"/>
          </a:p>
        </p:txBody>
      </p:sp>
    </p:spTree>
    <p:extLst>
      <p:ext uri="{BB962C8B-B14F-4D97-AF65-F5344CB8AC3E}">
        <p14:creationId xmlns:p14="http://schemas.microsoft.com/office/powerpoint/2010/main" val="309991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0D00686C-5326-4011-89B9-627261872FA3}" type="slidenum">
              <a:rPr lang="en-US"/>
              <a:pPr>
                <a:defRPr/>
              </a:pPr>
              <a:t>‹#›</a:t>
            </a:fld>
            <a:endParaRPr lang="en-US" dirty="0"/>
          </a:p>
        </p:txBody>
      </p:sp>
    </p:spTree>
    <p:extLst>
      <p:ext uri="{BB962C8B-B14F-4D97-AF65-F5344CB8AC3E}">
        <p14:creationId xmlns:p14="http://schemas.microsoft.com/office/powerpoint/2010/main" val="2238280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143000"/>
            <a:ext cx="3008313" cy="49831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0"/>
            <a:ext cx="67818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61464EAB-B8FD-4E0A-A9F2-0C12B1F99AC6}" type="slidenum">
              <a:rPr lang="en-US"/>
              <a:pPr>
                <a:defRPr/>
              </a:pPr>
              <a:t>‹#›</a:t>
            </a:fld>
            <a:endParaRPr lang="en-US" dirty="0"/>
          </a:p>
        </p:txBody>
      </p:sp>
    </p:spTree>
    <p:extLst>
      <p:ext uri="{BB962C8B-B14F-4D97-AF65-F5344CB8AC3E}">
        <p14:creationId xmlns:p14="http://schemas.microsoft.com/office/powerpoint/2010/main" val="3188072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6F1043F0-441B-4DF3-83A2-72751010294B}" type="slidenum">
              <a:rPr lang="en-US"/>
              <a:pPr>
                <a:defRPr/>
              </a:pPr>
              <a:t>‹#›</a:t>
            </a:fld>
            <a:endParaRPr lang="en-US" dirty="0"/>
          </a:p>
        </p:txBody>
      </p:sp>
    </p:spTree>
    <p:extLst>
      <p:ext uri="{BB962C8B-B14F-4D97-AF65-F5344CB8AC3E}">
        <p14:creationId xmlns:p14="http://schemas.microsoft.com/office/powerpoint/2010/main" val="1453218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AA61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81738" y="2516188"/>
            <a:ext cx="22494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92696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4"/>
          </a:xfrm>
          <a:prstGeom prst="rect">
            <a:avLst/>
          </a:prstGeom>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E2D4D6EA-9498-4F36-A953-0F4E5E4F1B16}" type="slidenum">
              <a:rPr lang="en-US"/>
              <a:pPr>
                <a:defRPr/>
              </a:pPr>
              <a:t>‹#›</a:t>
            </a:fld>
            <a:endParaRPr lang="en-US" dirty="0"/>
          </a:p>
        </p:txBody>
      </p:sp>
    </p:spTree>
    <p:extLst>
      <p:ext uri="{BB962C8B-B14F-4D97-AF65-F5344CB8AC3E}">
        <p14:creationId xmlns:p14="http://schemas.microsoft.com/office/powerpoint/2010/main" val="1725643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66925"/>
            <a:ext cx="7772400" cy="1362075"/>
          </a:xfrm>
          <a:prstGeom prst="rect">
            <a:avLst/>
          </a:prstGeom>
        </p:spPr>
        <p:txBody>
          <a:bodyPr anchor="ctr"/>
          <a:lstStyle>
            <a:lvl1pPr algn="l">
              <a:defRPr sz="2400" b="1" cap="all">
                <a:solidFill>
                  <a:srgbClr val="FAA61A"/>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49638"/>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E43431B-3D25-4E90-98C5-97BAF81D36EA}" type="slidenum">
              <a:rPr lang="en-US"/>
              <a:pPr>
                <a:defRPr/>
              </a:pPr>
              <a:t>‹#›</a:t>
            </a:fld>
            <a:endParaRPr lang="en-US" dirty="0"/>
          </a:p>
        </p:txBody>
      </p:sp>
    </p:spTree>
    <p:extLst>
      <p:ext uri="{BB962C8B-B14F-4D97-AF65-F5344CB8AC3E}">
        <p14:creationId xmlns:p14="http://schemas.microsoft.com/office/powerpoint/2010/main" val="3098896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7EC8A4AC-1E2E-421C-87B9-55EFE56D5A46}" type="slidenum">
              <a:rPr lang="en-US"/>
              <a:pPr>
                <a:defRPr/>
              </a:pPr>
              <a:t>‹#›</a:t>
            </a:fld>
            <a:endParaRPr lang="en-US" dirty="0"/>
          </a:p>
        </p:txBody>
      </p:sp>
    </p:spTree>
    <p:extLst>
      <p:ext uri="{BB962C8B-B14F-4D97-AF65-F5344CB8AC3E}">
        <p14:creationId xmlns:p14="http://schemas.microsoft.com/office/powerpoint/2010/main" val="238377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569BE54B-F0B4-4514-97A5-A6D3AB4AB479}" type="slidenum">
              <a:rPr lang="en-US"/>
              <a:pPr>
                <a:defRPr/>
              </a:pPr>
              <a:t>‹#›</a:t>
            </a:fld>
            <a:endParaRPr lang="en-US" dirty="0"/>
          </a:p>
        </p:txBody>
      </p:sp>
    </p:spTree>
    <p:extLst>
      <p:ext uri="{BB962C8B-B14F-4D97-AF65-F5344CB8AC3E}">
        <p14:creationId xmlns:p14="http://schemas.microsoft.com/office/powerpoint/2010/main" val="1511721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895F6DE7-1BCE-4226-A0BB-6F947718AC90}" type="slidenum">
              <a:rPr lang="en-US"/>
              <a:pPr>
                <a:defRPr/>
              </a:pPr>
              <a:t>‹#›</a:t>
            </a:fld>
            <a:endParaRPr lang="en-US" dirty="0"/>
          </a:p>
        </p:txBody>
      </p:sp>
    </p:spTree>
    <p:extLst>
      <p:ext uri="{BB962C8B-B14F-4D97-AF65-F5344CB8AC3E}">
        <p14:creationId xmlns:p14="http://schemas.microsoft.com/office/powerpoint/2010/main" val="4173819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9200"/>
            <a:ext cx="5111750" cy="49069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219200"/>
            <a:ext cx="3008313" cy="43735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EB6018A8-D0B7-49E1-9B19-39C954401F10}" type="slidenum">
              <a:rPr lang="en-US"/>
              <a:pPr>
                <a:defRPr/>
              </a:pPr>
              <a:t>‹#›</a:t>
            </a:fld>
            <a:endParaRPr lang="en-US" dirty="0"/>
          </a:p>
        </p:txBody>
      </p:sp>
    </p:spTree>
    <p:extLst>
      <p:ext uri="{BB962C8B-B14F-4D97-AF65-F5344CB8AC3E}">
        <p14:creationId xmlns:p14="http://schemas.microsoft.com/office/powerpoint/2010/main" val="2494551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EC4673DF-6CB4-4CF0-81A3-C39D52293A26}" type="slidenum">
              <a:rPr lang="en-US"/>
              <a:pPr>
                <a:defRPr/>
              </a:pPr>
              <a:t>‹#›</a:t>
            </a:fld>
            <a:endParaRPr lang="en-US" dirty="0"/>
          </a:p>
        </p:txBody>
      </p:sp>
    </p:spTree>
    <p:extLst>
      <p:ext uri="{BB962C8B-B14F-4D97-AF65-F5344CB8AC3E}">
        <p14:creationId xmlns:p14="http://schemas.microsoft.com/office/powerpoint/2010/main" val="1497759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86500" y="2516188"/>
            <a:ext cx="22415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3"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88307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solidFill>
                  <a:schemeClr val="bg1">
                    <a:lumMod val="75000"/>
                  </a:schemeClr>
                </a:solidFill>
              </a:defRPr>
            </a:lvl1pPr>
          </a:lstStyle>
          <a:p>
            <a:pPr>
              <a:defRPr/>
            </a:pPr>
            <a:fld id="{152DCB83-8447-4542-AB1B-F5D6E5D22671}" type="slidenum">
              <a:rPr lang="en-US"/>
              <a:pPr>
                <a:defRPr/>
              </a:pPr>
              <a:t>‹#›</a:t>
            </a:fld>
            <a:endParaRPr lang="en-US" dirty="0"/>
          </a:p>
        </p:txBody>
      </p:sp>
    </p:spTree>
    <p:extLst>
      <p:ext uri="{BB962C8B-B14F-4D97-AF65-F5344CB8AC3E}">
        <p14:creationId xmlns:p14="http://schemas.microsoft.com/office/powerpoint/2010/main" val="3691022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66925"/>
            <a:ext cx="7772400" cy="1362075"/>
          </a:xfrm>
          <a:prstGeom prst="rect">
            <a:avLst/>
          </a:prstGeom>
        </p:spPr>
        <p:txBody>
          <a:bodyPr anchor="ctr"/>
          <a:lstStyle>
            <a:lvl1pPr algn="l">
              <a:defRPr sz="2400" b="1" cap="all">
                <a:solidFill>
                  <a:schemeClr val="bg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49638"/>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solidFill>
                  <a:schemeClr val="bg1">
                    <a:lumMod val="75000"/>
                  </a:schemeClr>
                </a:solidFill>
              </a:defRPr>
            </a:lvl1pPr>
          </a:lstStyle>
          <a:p>
            <a:pPr>
              <a:defRPr/>
            </a:pPr>
            <a:fld id="{EADA8330-8075-4D19-8DE2-F37769599CC9}" type="slidenum">
              <a:rPr lang="en-US"/>
              <a:pPr>
                <a:defRPr/>
              </a:pPr>
              <a:t>‹#›</a:t>
            </a:fld>
            <a:endParaRPr lang="en-US" dirty="0"/>
          </a:p>
        </p:txBody>
      </p:sp>
    </p:spTree>
    <p:extLst>
      <p:ext uri="{BB962C8B-B14F-4D97-AF65-F5344CB8AC3E}">
        <p14:creationId xmlns:p14="http://schemas.microsoft.com/office/powerpoint/2010/main" val="694067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6"/>
          <p:cNvSpPr>
            <a:spLocks noGrp="1"/>
          </p:cNvSpPr>
          <p:nvPr>
            <p:ph type="sldNum" sz="quarter" idx="14"/>
          </p:nvPr>
        </p:nvSpPr>
        <p:spPr/>
        <p:txBody>
          <a:bodyPr/>
          <a:lstStyle>
            <a:lvl1pPr>
              <a:defRPr>
                <a:solidFill>
                  <a:schemeClr val="bg1">
                    <a:lumMod val="75000"/>
                  </a:schemeClr>
                </a:solidFill>
              </a:defRPr>
            </a:lvl1pPr>
          </a:lstStyle>
          <a:p>
            <a:pPr>
              <a:defRPr/>
            </a:pPr>
            <a:fld id="{BB600FA0-7AFA-4297-B578-6DCCDC4E63EA}" type="slidenum">
              <a:rPr lang="en-US"/>
              <a:pPr>
                <a:defRPr/>
              </a:pPr>
              <a:t>‹#›</a:t>
            </a:fld>
            <a:endParaRPr lang="en-US" dirty="0"/>
          </a:p>
        </p:txBody>
      </p:sp>
    </p:spTree>
    <p:extLst>
      <p:ext uri="{BB962C8B-B14F-4D97-AF65-F5344CB8AC3E}">
        <p14:creationId xmlns:p14="http://schemas.microsoft.com/office/powerpoint/2010/main" val="293729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8"/>
          <p:cNvSpPr>
            <a:spLocks noGrp="1"/>
          </p:cNvSpPr>
          <p:nvPr>
            <p:ph type="sldNum" sz="quarter" idx="14"/>
          </p:nvPr>
        </p:nvSpPr>
        <p:spPr/>
        <p:txBody>
          <a:bodyPr/>
          <a:lstStyle>
            <a:lvl1pPr>
              <a:defRPr>
                <a:solidFill>
                  <a:schemeClr val="bg1">
                    <a:lumMod val="75000"/>
                  </a:schemeClr>
                </a:solidFill>
              </a:defRPr>
            </a:lvl1pPr>
          </a:lstStyle>
          <a:p>
            <a:pPr>
              <a:defRPr/>
            </a:pPr>
            <a:fld id="{7B5B1314-C6AC-4E89-8E46-649BE6EE8BFD}" type="slidenum">
              <a:rPr lang="en-US"/>
              <a:pPr>
                <a:defRPr/>
              </a:pPr>
              <a:t>‹#›</a:t>
            </a:fld>
            <a:endParaRPr lang="en-US" dirty="0"/>
          </a:p>
        </p:txBody>
      </p:sp>
    </p:spTree>
    <p:extLst>
      <p:ext uri="{BB962C8B-B14F-4D97-AF65-F5344CB8AC3E}">
        <p14:creationId xmlns:p14="http://schemas.microsoft.com/office/powerpoint/2010/main" val="1845096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143000"/>
            <a:ext cx="3008313" cy="49831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12"/>
          <p:cNvSpPr>
            <a:spLocks noGrp="1"/>
          </p:cNvSpPr>
          <p:nvPr>
            <p:ph type="body" sz="quarter" idx="13"/>
          </p:nvPr>
        </p:nvSpPr>
        <p:spPr>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6"/>
          <p:cNvSpPr>
            <a:spLocks noGrp="1"/>
          </p:cNvSpPr>
          <p:nvPr>
            <p:ph type="sldNum" sz="quarter" idx="14"/>
          </p:nvPr>
        </p:nvSpPr>
        <p:spPr/>
        <p:txBody>
          <a:bodyPr/>
          <a:lstStyle>
            <a:lvl1pPr>
              <a:defRPr>
                <a:solidFill>
                  <a:schemeClr val="bg1">
                    <a:lumMod val="75000"/>
                  </a:schemeClr>
                </a:solidFill>
              </a:defRPr>
            </a:lvl1pPr>
          </a:lstStyle>
          <a:p>
            <a:pPr>
              <a:defRPr/>
            </a:pPr>
            <a:fld id="{42AF8D57-DF1C-4923-901B-21987BDD251B}" type="slidenum">
              <a:rPr lang="en-US"/>
              <a:pPr>
                <a:defRPr/>
              </a:pPr>
              <a:t>‹#›</a:t>
            </a:fld>
            <a:endParaRPr lang="en-US" dirty="0"/>
          </a:p>
        </p:txBody>
      </p:sp>
    </p:spTree>
    <p:extLst>
      <p:ext uri="{BB962C8B-B14F-4D97-AF65-F5344CB8AC3E}">
        <p14:creationId xmlns:p14="http://schemas.microsoft.com/office/powerpoint/2010/main" val="4196142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12"/>
          <p:cNvSpPr>
            <a:spLocks noGrp="1"/>
          </p:cNvSpPr>
          <p:nvPr>
            <p:ph type="body" sz="quarter" idx="13"/>
          </p:nvPr>
        </p:nvSpPr>
        <p:spPr>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6"/>
          <p:cNvSpPr>
            <a:spLocks noGrp="1"/>
          </p:cNvSpPr>
          <p:nvPr>
            <p:ph type="sldNum" sz="quarter" idx="14"/>
          </p:nvPr>
        </p:nvSpPr>
        <p:spPr/>
        <p:txBody>
          <a:bodyPr/>
          <a:lstStyle>
            <a:lvl1pPr>
              <a:defRPr>
                <a:solidFill>
                  <a:schemeClr val="bg1">
                    <a:lumMod val="75000"/>
                  </a:schemeClr>
                </a:solidFill>
              </a:defRPr>
            </a:lvl1pPr>
          </a:lstStyle>
          <a:p>
            <a:pPr>
              <a:defRPr/>
            </a:pPr>
            <a:fld id="{DF225379-46C5-4EA4-A953-3C99C75F4868}" type="slidenum">
              <a:rPr lang="en-US"/>
              <a:pPr>
                <a:defRPr/>
              </a:pPr>
              <a:t>‹#›</a:t>
            </a:fld>
            <a:endParaRPr lang="en-US" dirty="0"/>
          </a:p>
        </p:txBody>
      </p:sp>
    </p:spTree>
    <p:extLst>
      <p:ext uri="{BB962C8B-B14F-4D97-AF65-F5344CB8AC3E}">
        <p14:creationId xmlns:p14="http://schemas.microsoft.com/office/powerpoint/2010/main" val="38398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D6DC3FDE-6401-42BB-95D2-3DDD7C644C00}" type="slidenum">
              <a:rPr lang="en-US"/>
              <a:pPr>
                <a:defRPr/>
              </a:pPr>
              <a:t>‹#›</a:t>
            </a:fld>
            <a:endParaRPr lang="en-US" dirty="0"/>
          </a:p>
        </p:txBody>
      </p:sp>
    </p:spTree>
    <p:extLst>
      <p:ext uri="{BB962C8B-B14F-4D97-AF65-F5344CB8AC3E}">
        <p14:creationId xmlns:p14="http://schemas.microsoft.com/office/powerpoint/2010/main" val="2111692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9A8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2" y="6019802"/>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5"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rcRect r="27647"/>
          <a:stretch>
            <a:fillRect/>
          </a:stretch>
        </p:blipFill>
        <p:spPr bwMode="black">
          <a:xfrm>
            <a:off x="2940051" y="4298952"/>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9"/>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Freeform 7"/>
          <p:cNvSpPr/>
          <p:nvPr/>
        </p:nvSpPr>
        <p:spPr bwMode="white">
          <a:xfrm>
            <a:off x="11113" y="2333627"/>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pic>
        <p:nvPicPr>
          <p:cNvPr id="9"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black">
          <a:xfrm>
            <a:off x="6278564" y="2516190"/>
            <a:ext cx="22558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5791200" y="2333627"/>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189" indent="0">
              <a:buNone/>
              <a:defRPr sz="2000"/>
            </a:lvl2pPr>
            <a:lvl3pPr marL="914378" indent="0">
              <a:buNone/>
              <a:defRPr sz="1800"/>
            </a:lvl3pPr>
            <a:lvl4pPr marL="1371566" indent="0">
              <a:buNone/>
              <a:defRPr sz="1600"/>
            </a:lvl4pPr>
            <a:lvl5pPr marL="1828754" indent="0">
              <a:buNone/>
              <a:defRPr sz="1600"/>
            </a:lvl5pPr>
          </a:lstStyle>
          <a:p>
            <a:pPr lvl="0"/>
            <a:r>
              <a:rPr lang="en-US"/>
              <a:t>Click to edit Master text styles</a:t>
            </a:r>
          </a:p>
        </p:txBody>
      </p:sp>
      <p:sp>
        <p:nvSpPr>
          <p:cNvPr id="12" name="Title 2"/>
          <p:cNvSpPr>
            <a:spLocks noGrp="1"/>
          </p:cNvSpPr>
          <p:nvPr>
            <p:ph type="title"/>
          </p:nvPr>
        </p:nvSpPr>
        <p:spPr bwMode="black">
          <a:xfrm>
            <a:off x="536576" y="1822870"/>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33943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143001"/>
            <a:ext cx="8229600" cy="49831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AF580419-0E11-4850-A8B5-F153E645073D}" type="slidenum">
              <a:rPr lang="en-US"/>
              <a:pPr>
                <a:defRPr/>
              </a:pPr>
              <a:t>‹#›</a:t>
            </a:fld>
            <a:endParaRPr lang="en-US" dirty="0"/>
          </a:p>
        </p:txBody>
      </p:sp>
    </p:spTree>
    <p:extLst>
      <p:ext uri="{BB962C8B-B14F-4D97-AF65-F5344CB8AC3E}">
        <p14:creationId xmlns:p14="http://schemas.microsoft.com/office/powerpoint/2010/main" val="1115213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66926"/>
            <a:ext cx="7772400" cy="1362075"/>
          </a:xfrm>
          <a:prstGeom prst="rect">
            <a:avLst/>
          </a:prstGeom>
        </p:spPr>
        <p:txBody>
          <a:bodyPr anchor="ctr"/>
          <a:lstStyle>
            <a:lvl1pPr algn="l">
              <a:defRPr sz="2400" b="1" cap="all">
                <a:solidFill>
                  <a:srgbClr val="009A86"/>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49640"/>
            <a:ext cx="7772400" cy="1208087"/>
          </a:xfrm>
          <a:prstGeom prst="rect">
            <a:avLst/>
          </a:prstGeom>
        </p:spPr>
        <p:txBody>
          <a:bodyPr anchor="ctr"/>
          <a:lstStyle>
            <a:lvl1pPr marL="0" indent="0">
              <a:buNone/>
              <a:defRPr sz="1800">
                <a:solidFill>
                  <a:schemeClr val="tx1">
                    <a:lumMod val="75000"/>
                    <a:lumOff val="2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621E09E-813C-4DDE-8A00-C71DD0E14BDE}" type="slidenum">
              <a:rPr lang="en-US"/>
              <a:pPr>
                <a:defRPr/>
              </a:pPr>
              <a:t>‹#›</a:t>
            </a:fld>
            <a:endParaRPr lang="en-US" dirty="0"/>
          </a:p>
        </p:txBody>
      </p:sp>
    </p:spTree>
    <p:extLst>
      <p:ext uri="{BB962C8B-B14F-4D97-AF65-F5344CB8AC3E}">
        <p14:creationId xmlns:p14="http://schemas.microsoft.com/office/powerpoint/2010/main" val="2693252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auto">
          <a:xfrm>
            <a:off x="457200" y="1600202"/>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48200" y="1600202"/>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E685BF99-09DC-494F-B5C3-4BEB0ACD597A}" type="slidenum">
              <a:rPr lang="en-US"/>
              <a:pPr>
                <a:defRPr/>
              </a:pPr>
              <a:t>‹#›</a:t>
            </a:fld>
            <a:endParaRPr lang="en-US" dirty="0"/>
          </a:p>
        </p:txBody>
      </p:sp>
    </p:spTree>
    <p:extLst>
      <p:ext uri="{BB962C8B-B14F-4D97-AF65-F5344CB8AC3E}">
        <p14:creationId xmlns:p14="http://schemas.microsoft.com/office/powerpoint/2010/main" val="3479122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4"/>
            <a:ext cx="4040188" cy="639763"/>
          </a:xfrm>
          <a:prstGeom prst="rect">
            <a:avLst/>
          </a:prstGeom>
        </p:spPr>
        <p:txBody>
          <a:bodyPr anchor="b"/>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bwMode="auto">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7" y="1535114"/>
            <a:ext cx="4041775" cy="639763"/>
          </a:xfrm>
          <a:prstGeom prst="rect">
            <a:avLst/>
          </a:prstGeom>
        </p:spPr>
        <p:txBody>
          <a:bodyPr anchor="b"/>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bwMode="auto">
          <a:xfrm>
            <a:off x="4645027"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1C5CE41F-2C97-4697-BAA3-210FA5D20A32}" type="slidenum">
              <a:rPr lang="en-US"/>
              <a:pPr>
                <a:defRPr/>
              </a:pPr>
              <a:t>‹#›</a:t>
            </a:fld>
            <a:endParaRPr lang="en-US" dirty="0"/>
          </a:p>
        </p:txBody>
      </p:sp>
    </p:spTree>
    <p:extLst>
      <p:ext uri="{BB962C8B-B14F-4D97-AF65-F5344CB8AC3E}">
        <p14:creationId xmlns:p14="http://schemas.microsoft.com/office/powerpoint/2010/main" val="2317313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3575050" y="1295402"/>
            <a:ext cx="5111750" cy="48307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2" y="1295400"/>
            <a:ext cx="3008313" cy="4876800"/>
          </a:xfrm>
          <a:prstGeom prst="rect">
            <a:avLst/>
          </a:prstGeom>
        </p:spPr>
        <p:txBody>
          <a:bodyPr/>
          <a:lstStyle>
            <a:lvl1pPr marL="0" indent="0">
              <a:buNone/>
              <a:defRPr sz="140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401065C7-CA7D-47EB-B221-9941A3073E26}" type="slidenum">
              <a:rPr lang="en-US"/>
              <a:pPr>
                <a:defRPr/>
              </a:pPr>
              <a:t>‹#›</a:t>
            </a:fld>
            <a:endParaRPr lang="en-US" dirty="0"/>
          </a:p>
        </p:txBody>
      </p:sp>
    </p:spTree>
    <p:extLst>
      <p:ext uri="{BB962C8B-B14F-4D97-AF65-F5344CB8AC3E}">
        <p14:creationId xmlns:p14="http://schemas.microsoft.com/office/powerpoint/2010/main" val="3471516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802"/>
            <a:ext cx="5486400" cy="3660775"/>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2"/>
            <a:ext cx="5486400" cy="804863"/>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8AFBD943-CD86-4F03-BF74-94DAC4900D08}" type="slidenum">
              <a:rPr lang="en-US"/>
              <a:pPr>
                <a:defRPr/>
              </a:pPr>
              <a:t>‹#›</a:t>
            </a:fld>
            <a:endParaRPr lang="en-US" dirty="0"/>
          </a:p>
        </p:txBody>
      </p:sp>
    </p:spTree>
    <p:extLst>
      <p:ext uri="{BB962C8B-B14F-4D97-AF65-F5344CB8AC3E}">
        <p14:creationId xmlns:p14="http://schemas.microsoft.com/office/powerpoint/2010/main" val="1047652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143001"/>
            <a:ext cx="8229600" cy="49831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D8FD5BA9-D18C-47ED-8FCC-301578515B24}" type="slidenum">
              <a:rPr lang="en-US"/>
              <a:pPr>
                <a:defRPr/>
              </a:pPr>
              <a:t>‹#›</a:t>
            </a:fld>
            <a:endParaRPr lang="en-US" dirty="0"/>
          </a:p>
        </p:txBody>
      </p:sp>
    </p:spTree>
    <p:extLst>
      <p:ext uri="{BB962C8B-B14F-4D97-AF65-F5344CB8AC3E}">
        <p14:creationId xmlns:p14="http://schemas.microsoft.com/office/powerpoint/2010/main" val="780633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8382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143000"/>
            <a:ext cx="3008313" cy="49831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8BEEFFC-7440-4606-B2BD-645EECF31526}" type="slidenum">
              <a:rPr lang="en-US"/>
              <a:pPr>
                <a:defRPr/>
              </a:pPr>
              <a:t>‹#›</a:t>
            </a:fld>
            <a:endParaRPr lang="en-US" dirty="0"/>
          </a:p>
        </p:txBody>
      </p:sp>
    </p:spTree>
    <p:extLst>
      <p:ext uri="{BB962C8B-B14F-4D97-AF65-F5344CB8AC3E}">
        <p14:creationId xmlns:p14="http://schemas.microsoft.com/office/powerpoint/2010/main" val="50350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3348FB33-D364-4942-96A3-57AA629DF30C}" type="slidenum">
              <a:rPr lang="en-US"/>
              <a:pPr>
                <a:defRPr/>
              </a:pPr>
              <a:t>‹#›</a:t>
            </a:fld>
            <a:endParaRPr lang="en-US" dirty="0"/>
          </a:p>
        </p:txBody>
      </p:sp>
    </p:spTree>
    <p:extLst>
      <p:ext uri="{BB962C8B-B14F-4D97-AF65-F5344CB8AC3E}">
        <p14:creationId xmlns:p14="http://schemas.microsoft.com/office/powerpoint/2010/main" val="6993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9C7DB9"/>
        </a:solidFill>
        <a:effectLst/>
      </p:bgPr>
    </p:bg>
    <p:spTree>
      <p:nvGrpSpPr>
        <p:cNvPr id="1" name=""/>
        <p:cNvGrpSpPr/>
        <p:nvPr/>
      </p:nvGrpSpPr>
      <p:grpSpPr>
        <a:xfrm>
          <a:off x="0" y="0"/>
          <a:ext cx="0" cy="0"/>
          <a:chOff x="0" y="0"/>
          <a:chExt cx="0" cy="0"/>
        </a:xfrm>
      </p:grpSpPr>
      <p:sp>
        <p:nvSpPr>
          <p:cNvPr id="4" name="Rectangle 3"/>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bwMode="black">
          <a:xfrm>
            <a:off x="6278886" y="2514600"/>
            <a:ext cx="2255514" cy="613684"/>
          </a:xfrm>
          <a:prstGeom prst="rect">
            <a:avLst/>
          </a:prstGeom>
        </p:spPr>
      </p:pic>
      <p:cxnSp>
        <p:nvCxnSpPr>
          <p:cNvPr id="9" name="Straight Connector 8"/>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14"/>
          <p:cNvPicPr>
            <a:picLocks noChangeAspect="1"/>
          </p:cNvPicPr>
          <p:nvPr/>
        </p:nvPicPr>
        <p:blipFill>
          <a:blip r:embed="rId4">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4507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143000"/>
            <a:ext cx="8229600" cy="49831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EA250BC1-ACBA-4C40-9446-0BE2346AB13A}" type="slidenum">
              <a:rPr lang="en-US"/>
              <a:pPr>
                <a:defRPr/>
              </a:pPr>
              <a:t>‹#›</a:t>
            </a:fld>
            <a:endParaRPr lang="en-US" dirty="0"/>
          </a:p>
        </p:txBody>
      </p:sp>
    </p:spTree>
    <p:extLst>
      <p:ext uri="{BB962C8B-B14F-4D97-AF65-F5344CB8AC3E}">
        <p14:creationId xmlns:p14="http://schemas.microsoft.com/office/powerpoint/2010/main" val="17854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1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15.png"/><Relationship Id="rId4" Type="http://schemas.openxmlformats.org/officeDocument/2006/relationships/slideLayout" Target="../slideLayouts/slideLayout53.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C7DB9"/>
        </a:solidFill>
        <a:effectLst/>
      </p:bgPr>
    </p:bg>
    <p:spTree>
      <p:nvGrpSpPr>
        <p:cNvPr id="1" name=""/>
        <p:cNvGrpSpPr/>
        <p:nvPr/>
      </p:nvGrpSpPr>
      <p:grpSpPr>
        <a:xfrm>
          <a:off x="0" y="0"/>
          <a:ext cx="0" cy="0"/>
          <a:chOff x="0" y="0"/>
          <a:chExt cx="0" cy="0"/>
        </a:xfrm>
      </p:grpSpPr>
      <p:sp>
        <p:nvSpPr>
          <p:cNvPr id="3" name="Rectangle 2"/>
          <p:cNvSpPr/>
          <p:nvPr/>
        </p:nvSpPr>
        <p:spPr bwMode="hidden">
          <a:xfrm>
            <a:off x="8932863" y="733425"/>
            <a:ext cx="211137" cy="612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bwMode="black">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4ACBC292-11C1-4380-BB40-79D286F2C948}" type="slidenum">
              <a:rPr lang="en-US"/>
              <a:pPr>
                <a:defRPr/>
              </a:pPr>
              <a:t>‹#›</a:t>
            </a:fld>
            <a:endParaRPr lang="en-US" dirty="0"/>
          </a:p>
        </p:txBody>
      </p:sp>
      <p:sp>
        <p:nvSpPr>
          <p:cNvPr id="1028" name="Rectangle 23"/>
          <p:cNvSpPr>
            <a:spLocks noGrp="1" noChangeArrowheads="1"/>
          </p:cNvSpPr>
          <p:nvPr>
            <p:ph type="body" idx="1"/>
          </p:nvPr>
        </p:nvSpPr>
        <p:spPr bwMode="black">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ltGray">
          <a:xfrm>
            <a:off x="0" y="0"/>
            <a:ext cx="9144000" cy="838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bwMode="white">
          <a:xfrm>
            <a:off x="0" y="109538"/>
            <a:ext cx="211138" cy="588962"/>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7530566" y="247769"/>
            <a:ext cx="1402086" cy="381482"/>
          </a:xfrm>
          <a:prstGeom prst="rect">
            <a:avLst/>
          </a:prstGeom>
        </p:spPr>
      </p:pic>
      <p:sp>
        <p:nvSpPr>
          <p:cNvPr id="9" name="Rectangle 8"/>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3" r:id="rId1"/>
    <p:sldLayoutId id="2147484832" r:id="rId2"/>
    <p:sldLayoutId id="2147484833" r:id="rId3"/>
    <p:sldLayoutId id="2147484834" r:id="rId4"/>
    <p:sldLayoutId id="2147484835" r:id="rId5"/>
    <p:sldLayoutId id="2147484836" r:id="rId6"/>
    <p:sldLayoutId id="2147484837"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404040"/>
        </a:buClr>
        <a:buFont typeface="Arial" charset="0"/>
        <a:buChar char="•"/>
        <a:defRPr sz="2000" kern="1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404040"/>
        </a:buClr>
        <a:buFont typeface="Arial" charset="0"/>
        <a:buChar char="•"/>
        <a:defRPr kern="1200">
          <a:solidFill>
            <a:schemeClr val="bg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404040"/>
        </a:buClr>
        <a:buFont typeface="Arial" charset="0"/>
        <a:buChar char="•"/>
        <a:defRPr sz="1600" kern="1200">
          <a:solidFill>
            <a:schemeClr val="bg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295275"/>
            <a:ext cx="2133600" cy="365125"/>
          </a:xfrm>
          <a:prstGeom prst="rect">
            <a:avLst/>
          </a:prstGeom>
        </p:spPr>
        <p:txBody>
          <a:bodyPr vert="horz" lIns="91440" tIns="45720" rIns="91440" bIns="45720" rtlCol="0" anchor="t"/>
          <a:lstStyle>
            <a:lvl1pPr algn="r" fontAlgn="auto">
              <a:spcBef>
                <a:spcPts val="0"/>
              </a:spcBef>
              <a:spcAft>
                <a:spcPts val="0"/>
              </a:spcAft>
              <a:defRPr sz="1050">
                <a:solidFill>
                  <a:schemeClr val="accent4">
                    <a:lumMod val="60000"/>
                    <a:lumOff val="40000"/>
                  </a:schemeClr>
                </a:solidFill>
                <a:latin typeface="Arial" pitchFamily="34" charset="0"/>
                <a:cs typeface="Arial" pitchFamily="34" charset="0"/>
              </a:defRPr>
            </a:lvl1pPr>
          </a:lstStyle>
          <a:p>
            <a:pPr>
              <a:defRPr/>
            </a:pPr>
            <a:fld id="{9B0E695C-76E5-4B52-B2F6-7679CE0BEE2A}" type="slidenum">
              <a:rPr lang="en-US"/>
              <a:pPr>
                <a:defRPr/>
              </a:pPr>
              <a:t>‹#›</a:t>
            </a:fld>
            <a:endParaRPr lang="en-US" dirty="0"/>
          </a:p>
        </p:txBody>
      </p:sp>
      <p:sp>
        <p:nvSpPr>
          <p:cNvPr id="2051" name="Rectangle 23"/>
          <p:cNvSpPr>
            <a:spLocks noGrp="1" noChangeArrowheads="1"/>
          </p:cNvSpPr>
          <p:nvPr>
            <p:ph type="body" idx="1"/>
          </p:nvPr>
        </p:nvSpPr>
        <p:spPr bwMode="auto">
          <a:xfrm>
            <a:off x="457200" y="1143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ltGray">
          <a:xfrm>
            <a:off x="1588" y="6248400"/>
            <a:ext cx="9144000" cy="606425"/>
          </a:xfrm>
          <a:prstGeom prst="rect">
            <a:avLst/>
          </a:prstGeom>
          <a:solidFill>
            <a:srgbClr val="9C7D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7417278" y="6383548"/>
            <a:ext cx="1267332" cy="344818"/>
          </a:xfrm>
          <a:prstGeom prst="rect">
            <a:avLst/>
          </a:prstGeom>
        </p:spPr>
      </p:pic>
      <p:sp>
        <p:nvSpPr>
          <p:cNvPr id="9" name="Freeform 8"/>
          <p:cNvSpPr/>
          <p:nvPr/>
        </p:nvSpPr>
        <p:spPr bwMode="white">
          <a:xfrm>
            <a:off x="1588" y="6332538"/>
            <a:ext cx="165100" cy="460375"/>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4" r:id="rId1"/>
    <p:sldLayoutId id="2147484875" r:id="rId2"/>
    <p:sldLayoutId id="2147484838" r:id="rId3"/>
    <p:sldLayoutId id="2147484839" r:id="rId4"/>
    <p:sldLayoutId id="2147484840" r:id="rId5"/>
    <p:sldLayoutId id="2147484841" r:id="rId6"/>
    <p:sldLayoutId id="2147484842"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B3A2C7"/>
        </a:buClr>
        <a:buFont typeface="Arial" charset="0"/>
        <a:buChar char="•"/>
        <a:defRPr sz="20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B3A2C7"/>
        </a:buClr>
        <a:buFont typeface="Arial" charset="0"/>
        <a:buChar char="•"/>
        <a:defRPr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B3A2C7"/>
        </a:buClr>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B3A2C7"/>
        </a:buClr>
        <a:buFont typeface="Arial" charset="0"/>
        <a:buChar char="•"/>
        <a:defRPr sz="14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B3A2C7"/>
        </a:buClr>
        <a:buFont typeface="Arial"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9A8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black">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431EF426-4951-4C6C-B263-68850120A721}" type="slidenum">
              <a:rPr lang="en-US"/>
              <a:pPr>
                <a:defRPr/>
              </a:pPr>
              <a:t>‹#›</a:t>
            </a:fld>
            <a:endParaRPr lang="en-US" dirty="0"/>
          </a:p>
        </p:txBody>
      </p:sp>
      <p:sp>
        <p:nvSpPr>
          <p:cNvPr id="3075" name="Rectangle 23"/>
          <p:cNvSpPr>
            <a:spLocks noGrp="1" noChangeArrowheads="1"/>
          </p:cNvSpPr>
          <p:nvPr>
            <p:ph type="body" idx="1"/>
          </p:nvPr>
        </p:nvSpPr>
        <p:spPr bwMode="black">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hidden">
          <a:xfrm>
            <a:off x="8932863" y="733425"/>
            <a:ext cx="211137" cy="612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838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0" y="127000"/>
            <a:ext cx="211138" cy="58896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9"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1100" y="247650"/>
            <a:ext cx="1401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6" r:id="rId1"/>
    <p:sldLayoutId id="2147484843" r:id="rId2"/>
    <p:sldLayoutId id="2147484844" r:id="rId3"/>
    <p:sldLayoutId id="2147484845" r:id="rId4"/>
    <p:sldLayoutId id="2147484846" r:id="rId5"/>
    <p:sldLayoutId id="2147484847" r:id="rId6"/>
    <p:sldLayoutId id="2147484848"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404040"/>
        </a:buClr>
        <a:buFont typeface="Arial" charset="0"/>
        <a:buChar char="•"/>
        <a:defRPr sz="20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404040"/>
        </a:buClr>
        <a:buFont typeface="Arial" charset="0"/>
        <a:buChar char="•"/>
        <a:defRPr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404040"/>
        </a:buClr>
        <a:buFont typeface="Arial" charset="0"/>
        <a:buChar char="•"/>
        <a:defRPr sz="16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black">
          <a:xfrm>
            <a:off x="6553200" y="295275"/>
            <a:ext cx="2133600" cy="365125"/>
          </a:xfrm>
          <a:prstGeom prst="rect">
            <a:avLst/>
          </a:prstGeom>
        </p:spPr>
        <p:txBody>
          <a:bodyPr vert="horz" lIns="91440" tIns="45720" rIns="91440" bIns="45720" rtlCol="0" anchor="t"/>
          <a:lstStyle>
            <a:lvl1pPr algn="r" fontAlgn="auto">
              <a:spcBef>
                <a:spcPts val="0"/>
              </a:spcBef>
              <a:spcAft>
                <a:spcPts val="0"/>
              </a:spcAft>
              <a:defRPr sz="1050">
                <a:solidFill>
                  <a:srgbClr val="419D78"/>
                </a:solidFill>
                <a:latin typeface="Arial" pitchFamily="34" charset="0"/>
                <a:cs typeface="Arial" pitchFamily="34" charset="0"/>
              </a:defRPr>
            </a:lvl1pPr>
          </a:lstStyle>
          <a:p>
            <a:pPr>
              <a:defRPr/>
            </a:pPr>
            <a:fld id="{765C1D71-DC31-44DA-B956-017FC4F78AFF}" type="slidenum">
              <a:rPr lang="en-US"/>
              <a:pPr>
                <a:defRPr/>
              </a:pPr>
              <a:t>‹#›</a:t>
            </a:fld>
            <a:endParaRPr lang="en-US" dirty="0"/>
          </a:p>
        </p:txBody>
      </p:sp>
      <p:sp>
        <p:nvSpPr>
          <p:cNvPr id="4099" name="Rectangle 23"/>
          <p:cNvSpPr>
            <a:spLocks noGrp="1" noChangeArrowheads="1"/>
          </p:cNvSpPr>
          <p:nvPr>
            <p:ph type="body" idx="1"/>
          </p:nvPr>
        </p:nvSpPr>
        <p:spPr bwMode="black">
          <a:xfrm>
            <a:off x="457200" y="1143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ltGray">
          <a:xfrm>
            <a:off x="1588" y="6248400"/>
            <a:ext cx="9144000" cy="606425"/>
          </a:xfrm>
          <a:prstGeom prst="rect">
            <a:avLst/>
          </a:prstGeom>
          <a:solidFill>
            <a:srgbClr val="009A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1"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19975" y="6383338"/>
            <a:ext cx="12668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bwMode="white">
          <a:xfrm>
            <a:off x="1588" y="6332538"/>
            <a:ext cx="165100" cy="460375"/>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7" r:id="rId1"/>
    <p:sldLayoutId id="2147484849" r:id="rId2"/>
    <p:sldLayoutId id="2147484850" r:id="rId3"/>
    <p:sldLayoutId id="2147484851" r:id="rId4"/>
    <p:sldLayoutId id="2147484852" r:id="rId5"/>
    <p:sldLayoutId id="2147484853" r:id="rId6"/>
    <p:sldLayoutId id="2147484854"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9A86"/>
        </a:buClr>
        <a:buFont typeface="Arial" charset="0"/>
        <a:buChar char="•"/>
        <a:defRPr sz="20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A86"/>
        </a:buClr>
        <a:buFont typeface="Arial" charset="0"/>
        <a:buChar char="•"/>
        <a:defRPr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9A86"/>
        </a:buClr>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9A86"/>
        </a:buClr>
        <a:buFont typeface="Arial" charset="0"/>
        <a:buChar char="•"/>
        <a:defRPr sz="14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9A86"/>
        </a:buClr>
        <a:buFont typeface="Arial"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AA61A"/>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53E8CEC1-1B86-4F1B-A804-491C5DC43C45}" type="slidenum">
              <a:rPr lang="en-US"/>
              <a:pPr>
                <a:defRPr/>
              </a:pPr>
              <a:t>‹#›</a:t>
            </a:fld>
            <a:endParaRPr lang="en-US" dirty="0"/>
          </a:p>
        </p:txBody>
      </p:sp>
      <p:sp>
        <p:nvSpPr>
          <p:cNvPr id="5123" name="Rectangle 23"/>
          <p:cNvSpPr>
            <a:spLocks noGrp="1" noChangeArrowheads="1"/>
          </p:cNvSpPr>
          <p:nvPr>
            <p:ph type="body" idx="1"/>
          </p:nvPr>
        </p:nvSpPr>
        <p:spPr bwMode="black">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hidden">
          <a:xfrm>
            <a:off x="8932863" y="733425"/>
            <a:ext cx="211137" cy="612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838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0" y="88900"/>
            <a:ext cx="211138" cy="647700"/>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7"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1100" y="247650"/>
            <a:ext cx="1401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8" r:id="rId1"/>
    <p:sldLayoutId id="2147484855" r:id="rId2"/>
    <p:sldLayoutId id="2147484856" r:id="rId3"/>
    <p:sldLayoutId id="2147484857" r:id="rId4"/>
    <p:sldLayoutId id="2147484858" r:id="rId5"/>
    <p:sldLayoutId id="2147484859" r:id="rId6"/>
    <p:sldLayoutId id="2147484860"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bg1"/>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bg1"/>
        </a:buClr>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bg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bg1"/>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bg1"/>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295275"/>
            <a:ext cx="2133600" cy="365125"/>
          </a:xfrm>
          <a:prstGeom prst="rect">
            <a:avLst/>
          </a:prstGeom>
        </p:spPr>
        <p:txBody>
          <a:bodyPr vert="horz" lIns="91440" tIns="45720" rIns="91440" bIns="45720" rtlCol="0" anchor="t"/>
          <a:lstStyle>
            <a:lvl1pPr algn="r" fontAlgn="auto">
              <a:spcBef>
                <a:spcPts val="0"/>
              </a:spcBef>
              <a:spcAft>
                <a:spcPts val="0"/>
              </a:spcAft>
              <a:defRPr sz="1050">
                <a:solidFill>
                  <a:schemeClr val="tx1">
                    <a:lumMod val="65000"/>
                    <a:lumOff val="35000"/>
                  </a:schemeClr>
                </a:solidFill>
                <a:latin typeface="Arial" pitchFamily="34" charset="0"/>
                <a:cs typeface="Arial" pitchFamily="34" charset="0"/>
              </a:defRPr>
            </a:lvl1pPr>
          </a:lstStyle>
          <a:p>
            <a:pPr>
              <a:defRPr/>
            </a:pPr>
            <a:fld id="{A70457F1-5F2C-47CD-9BC9-ED728285ACDD}" type="slidenum">
              <a:rPr lang="en-US"/>
              <a:pPr>
                <a:defRPr/>
              </a:pPr>
              <a:t>‹#›</a:t>
            </a:fld>
            <a:endParaRPr lang="en-US" dirty="0"/>
          </a:p>
        </p:txBody>
      </p:sp>
      <p:sp>
        <p:nvSpPr>
          <p:cNvPr id="6147" name="Rectangle 23"/>
          <p:cNvSpPr>
            <a:spLocks noGrp="1" noChangeArrowheads="1"/>
          </p:cNvSpPr>
          <p:nvPr>
            <p:ph type="body" idx="1"/>
          </p:nvPr>
        </p:nvSpPr>
        <p:spPr bwMode="black">
          <a:xfrm>
            <a:off x="457200" y="11430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gray">
          <a:xfrm>
            <a:off x="1588" y="6248400"/>
            <a:ext cx="9144000" cy="606425"/>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9"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19975" y="6383338"/>
            <a:ext cx="12668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bwMode="white">
          <a:xfrm>
            <a:off x="1588" y="6332538"/>
            <a:ext cx="165100" cy="460375"/>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9" r:id="rId1"/>
    <p:sldLayoutId id="2147484861" r:id="rId2"/>
    <p:sldLayoutId id="2147484862" r:id="rId3"/>
    <p:sldLayoutId id="2147484863" r:id="rId4"/>
    <p:sldLayoutId id="2147484864" r:id="rId5"/>
    <p:sldLayoutId id="2147484865" r:id="rId6"/>
    <p:sldLayoutId id="2147484866"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FAA61A"/>
        </a:buClr>
        <a:buFont typeface="Arial" charset="0"/>
        <a:buChar char="•"/>
        <a:defRPr sz="20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AA61A"/>
        </a:buClr>
        <a:buFont typeface="Arial" charset="0"/>
        <a:buChar char="•"/>
        <a:defRPr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AA61A"/>
        </a:buClr>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FAA61A"/>
        </a:buClr>
        <a:buFont typeface="Arial" charset="0"/>
        <a:buChar char="•"/>
        <a:defRPr sz="14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AA61A"/>
        </a:buClr>
        <a:buFont typeface="Arial"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7AAE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black">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23716906-46FE-4938-B302-4035CA75BE7A}" type="slidenum">
              <a:rPr lang="en-US"/>
              <a:pPr>
                <a:defRPr/>
              </a:pPr>
              <a:t>‹#›</a:t>
            </a:fld>
            <a:endParaRPr lang="en-US" dirty="0"/>
          </a:p>
        </p:txBody>
      </p:sp>
      <p:sp>
        <p:nvSpPr>
          <p:cNvPr id="7171" name="Rectangle 23"/>
          <p:cNvSpPr>
            <a:spLocks noGrp="1" noChangeArrowheads="1"/>
          </p:cNvSpPr>
          <p:nvPr>
            <p:ph type="body" idx="1"/>
          </p:nvPr>
        </p:nvSpPr>
        <p:spPr bwMode="black">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5"/>
          <p:cNvSpPr txBox="1">
            <a:spLocks/>
          </p:cNvSpPr>
          <p:nvPr/>
        </p:nvSpPr>
        <p:spPr>
          <a:xfrm>
            <a:off x="6553200" y="6356350"/>
            <a:ext cx="2133600" cy="365125"/>
          </a:xfrm>
          <a:prstGeom prst="rect">
            <a:avLst/>
          </a:prstGeom>
        </p:spPr>
        <p:txBody>
          <a:bodyPr anchor="ctr"/>
          <a:lstStyle>
            <a:defPPr>
              <a:defRPr lang="en-US"/>
            </a:defPPr>
            <a:lvl1pPr algn="r" rtl="0" fontAlgn="auto">
              <a:spcBef>
                <a:spcPts val="0"/>
              </a:spcBef>
              <a:spcAft>
                <a:spcPts val="0"/>
              </a:spcAft>
              <a:defRPr sz="1050" kern="1200" smtClean="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32660FA6-33AE-47E2-BE83-741B65E9064A}" type="slidenum">
              <a:rPr lang="en-US">
                <a:solidFill>
                  <a:schemeClr val="bg1">
                    <a:lumMod val="75000"/>
                  </a:schemeClr>
                </a:solidFill>
              </a:rPr>
              <a:pPr>
                <a:defRPr/>
              </a:pPr>
              <a:t>‹#›</a:t>
            </a:fld>
            <a:endParaRPr lang="en-US" dirty="0">
              <a:solidFill>
                <a:schemeClr val="bg1">
                  <a:lumMod val="75000"/>
                </a:schemeClr>
              </a:solidFill>
            </a:endParaRPr>
          </a:p>
        </p:txBody>
      </p:sp>
      <p:sp>
        <p:nvSpPr>
          <p:cNvPr id="7" name="Rectangle 6"/>
          <p:cNvSpPr/>
          <p:nvPr/>
        </p:nvSpPr>
        <p:spPr bwMode="hidden">
          <a:xfrm>
            <a:off x="8932863" y="733425"/>
            <a:ext cx="211137" cy="612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bwMode="ltGray">
          <a:xfrm>
            <a:off x="0" y="0"/>
            <a:ext cx="9144000" cy="838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bwMode="white">
          <a:xfrm>
            <a:off x="0" y="88900"/>
            <a:ext cx="211138" cy="647700"/>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6"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2688" y="247650"/>
            <a:ext cx="13985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404040"/>
        </a:buClr>
        <a:buFont typeface="Arial" charset="0"/>
        <a:buChar char="•"/>
        <a:defRPr sz="20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404040"/>
        </a:buClr>
        <a:buFont typeface="Arial" charset="0"/>
        <a:buChar char="•"/>
        <a:defRPr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404040"/>
        </a:buClr>
        <a:buFont typeface="Arial" charset="0"/>
        <a:buChar char="•"/>
        <a:defRPr sz="16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black">
          <a:xfrm>
            <a:off x="6553200" y="295277"/>
            <a:ext cx="2133600" cy="365125"/>
          </a:xfrm>
          <a:prstGeom prst="rect">
            <a:avLst/>
          </a:prstGeom>
        </p:spPr>
        <p:txBody>
          <a:bodyPr vert="horz" lIns="91440" tIns="45720" rIns="91440" bIns="45720" rtlCol="0" anchor="t"/>
          <a:lstStyle>
            <a:lvl1pPr algn="r" fontAlgn="auto">
              <a:spcBef>
                <a:spcPts val="0"/>
              </a:spcBef>
              <a:spcAft>
                <a:spcPts val="0"/>
              </a:spcAft>
              <a:defRPr sz="1050">
                <a:solidFill>
                  <a:srgbClr val="419D78"/>
                </a:solidFill>
                <a:latin typeface="Arial" pitchFamily="34" charset="0"/>
                <a:cs typeface="Arial" pitchFamily="34" charset="0"/>
              </a:defRPr>
            </a:lvl1pPr>
          </a:lstStyle>
          <a:p>
            <a:pPr>
              <a:defRPr/>
            </a:pPr>
            <a:fld id="{E9522732-601B-4DA9-96AB-2E8E35938E3F}" type="slidenum">
              <a:rPr lang="en-US"/>
              <a:pPr>
                <a:defRPr/>
              </a:pPr>
              <a:t>‹#›</a:t>
            </a:fld>
            <a:endParaRPr lang="en-US" dirty="0"/>
          </a:p>
        </p:txBody>
      </p:sp>
      <p:sp>
        <p:nvSpPr>
          <p:cNvPr id="4099" name="Rectangle 23"/>
          <p:cNvSpPr>
            <a:spLocks noGrp="1" noChangeArrowheads="1"/>
          </p:cNvSpPr>
          <p:nvPr>
            <p:ph type="body" idx="1"/>
          </p:nvPr>
        </p:nvSpPr>
        <p:spPr bwMode="black">
          <a:xfrm>
            <a:off x="457200" y="1143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ltGray">
          <a:xfrm>
            <a:off x="1588" y="6248402"/>
            <a:ext cx="9144000" cy="606425"/>
          </a:xfrm>
          <a:prstGeom prst="rect">
            <a:avLst/>
          </a:prstGeom>
          <a:solidFill>
            <a:srgbClr val="009A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pic>
        <p:nvPicPr>
          <p:cNvPr id="4101" name="Picture 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9977" y="6383340"/>
            <a:ext cx="12668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bwMode="white">
          <a:xfrm>
            <a:off x="1589" y="6332540"/>
            <a:ext cx="165100" cy="460375"/>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bwMode="gray">
          <a:xfrm>
            <a:off x="457200" y="6476357"/>
            <a:ext cx="2565126" cy="230832"/>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prstClr val="white">
                    <a:lumMod val="75000"/>
                  </a:prstClr>
                </a:solidFill>
                <a:latin typeface="Arial" pitchFamily="34" charset="0"/>
                <a:cs typeface="Arial" pitchFamily="34" charset="0"/>
              </a:rPr>
              <a:t>© 2018 American Nurses Credentialing Center</a:t>
            </a:r>
          </a:p>
        </p:txBody>
      </p:sp>
    </p:spTree>
    <p:extLst>
      <p:ext uri="{BB962C8B-B14F-4D97-AF65-F5344CB8AC3E}">
        <p14:creationId xmlns:p14="http://schemas.microsoft.com/office/powerpoint/2010/main" val="2610481053"/>
      </p:ext>
    </p:extLst>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8"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2" indent="-342892" algn="l" rtl="0" eaLnBrk="0" fontAlgn="base" hangingPunct="0">
        <a:spcBef>
          <a:spcPct val="20000"/>
        </a:spcBef>
        <a:spcAft>
          <a:spcPct val="0"/>
        </a:spcAft>
        <a:buClr>
          <a:srgbClr val="009A86"/>
        </a:buClr>
        <a:buFont typeface="Arial" charset="0"/>
        <a:buChar char="•"/>
        <a:defRPr sz="2000" kern="1200">
          <a:solidFill>
            <a:srgbClr val="595959"/>
          </a:solidFill>
          <a:latin typeface="Arial" pitchFamily="34" charset="0"/>
          <a:ea typeface="+mn-ea"/>
          <a:cs typeface="Arial" pitchFamily="34" charset="0"/>
        </a:defRPr>
      </a:lvl1pPr>
      <a:lvl2pPr marL="742931" indent="-285743" algn="l" rtl="0" eaLnBrk="0" fontAlgn="base" hangingPunct="0">
        <a:spcBef>
          <a:spcPct val="20000"/>
        </a:spcBef>
        <a:spcAft>
          <a:spcPct val="0"/>
        </a:spcAft>
        <a:buClr>
          <a:srgbClr val="009A86"/>
        </a:buClr>
        <a:buFont typeface="Arial" charset="0"/>
        <a:buChar char="•"/>
        <a:defRPr kern="1200">
          <a:solidFill>
            <a:srgbClr val="595959"/>
          </a:solidFill>
          <a:latin typeface="Arial" pitchFamily="34" charset="0"/>
          <a:ea typeface="+mn-ea"/>
          <a:cs typeface="Arial" pitchFamily="34" charset="0"/>
        </a:defRPr>
      </a:lvl2pPr>
      <a:lvl3pPr marL="1142972" indent="-228594" algn="l" rtl="0" eaLnBrk="0" fontAlgn="base" hangingPunct="0">
        <a:spcBef>
          <a:spcPct val="20000"/>
        </a:spcBef>
        <a:spcAft>
          <a:spcPct val="0"/>
        </a:spcAft>
        <a:buClr>
          <a:srgbClr val="009A86"/>
        </a:buClr>
        <a:buFont typeface="Arial" charset="0"/>
        <a:buChar char="•"/>
        <a:defRPr sz="1600" kern="1200">
          <a:solidFill>
            <a:srgbClr val="595959"/>
          </a:solidFill>
          <a:latin typeface="Arial" pitchFamily="34" charset="0"/>
          <a:ea typeface="+mn-ea"/>
          <a:cs typeface="Arial" pitchFamily="34" charset="0"/>
        </a:defRPr>
      </a:lvl3pPr>
      <a:lvl4pPr marL="1600160" indent="-228594" algn="l" rtl="0" eaLnBrk="0" fontAlgn="base" hangingPunct="0">
        <a:spcBef>
          <a:spcPct val="20000"/>
        </a:spcBef>
        <a:spcAft>
          <a:spcPct val="0"/>
        </a:spcAft>
        <a:buClr>
          <a:srgbClr val="009A86"/>
        </a:buClr>
        <a:buFont typeface="Arial" charset="0"/>
        <a:buChar char="•"/>
        <a:defRPr sz="1400" kern="1200">
          <a:solidFill>
            <a:srgbClr val="595959"/>
          </a:solidFill>
          <a:latin typeface="Arial" pitchFamily="34" charset="0"/>
          <a:ea typeface="+mn-ea"/>
          <a:cs typeface="Arial" pitchFamily="34" charset="0"/>
        </a:defRPr>
      </a:lvl4pPr>
      <a:lvl5pPr marL="2057348" indent="-228594" algn="l" rtl="0" eaLnBrk="0" fontAlgn="base" hangingPunct="0">
        <a:spcBef>
          <a:spcPct val="20000"/>
        </a:spcBef>
        <a:spcAft>
          <a:spcPct val="0"/>
        </a:spcAft>
        <a:buClr>
          <a:srgbClr val="009A86"/>
        </a:buClr>
        <a:buFont typeface="Arial" charset="0"/>
        <a:buChar char="•"/>
        <a:defRPr sz="1400" kern="1200">
          <a:solidFill>
            <a:srgbClr val="595959"/>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openclipart.org/detail/177571/dwcheckyes---complete-by-forest51690-177571" TargetMode="External"/><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hyperlink" Target="http://openclipart.org/detail/177571/dwcheckyes---complete-by-forest51690-177571" TargetMode="External"/><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4"/>
          <p:cNvSpPr>
            <a:spLocks noGrp="1"/>
          </p:cNvSpPr>
          <p:nvPr>
            <p:ph type="body" sz="quarter" idx="15"/>
          </p:nvPr>
        </p:nvSpPr>
        <p:spPr>
          <a:xfrm>
            <a:off x="536574" y="4419600"/>
            <a:ext cx="8074026" cy="914400"/>
          </a:xfrm>
        </p:spPr>
        <p:txBody>
          <a:bodyPr/>
          <a:lstStyle/>
          <a:p>
            <a:pPr eaLnBrk="1" hangingPunct="1"/>
            <a:r>
              <a:rPr lang="en-US" altLang="en-US" i="1" dirty="0">
                <a:latin typeface="Arial" charset="0"/>
                <a:cs typeface="Arial" charset="0"/>
              </a:rPr>
              <a:t>© 2018 American Nurses Credentialing Center. All rights reserved. This tool is designed to support the organization’s use of ADAM/ADAMplus. Any form of reproduction, dissemination, copying, disclosure, modification, distribution, or publication of this material is strictly prohibited. </a:t>
            </a:r>
          </a:p>
        </p:txBody>
      </p:sp>
      <p:sp>
        <p:nvSpPr>
          <p:cNvPr id="27651" name="Title 3"/>
          <p:cNvSpPr>
            <a:spLocks noGrp="1"/>
          </p:cNvSpPr>
          <p:nvPr>
            <p:ph type="title"/>
          </p:nvPr>
        </p:nvSpPr>
        <p:spPr>
          <a:xfrm>
            <a:off x="536574" y="2286000"/>
            <a:ext cx="5178425" cy="102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fr-FR" altLang="en-US" dirty="0">
                <a:latin typeface="Arial" charset="0"/>
                <a:cs typeface="Arial" charset="0"/>
              </a:rPr>
              <a:t>Application &amp; Document Appraisal Manager™ (ADAM™) Organization User Training</a:t>
            </a:r>
            <a:endParaRPr lang="en-US" altLang="en-US"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Remove a User from One or More Organizations</a:t>
            </a:r>
          </a:p>
        </p:txBody>
      </p:sp>
      <p:pic>
        <p:nvPicPr>
          <p:cNvPr id="2" name="Picture 1">
            <a:extLst>
              <a:ext uri="{FF2B5EF4-FFF2-40B4-BE49-F238E27FC236}">
                <a16:creationId xmlns:a16="http://schemas.microsoft.com/office/drawing/2014/main" id="{1163901D-DF7C-41DD-9A4B-C80498EA4DF4}"/>
              </a:ext>
            </a:extLst>
          </p:cNvPr>
          <p:cNvPicPr>
            <a:picLocks noChangeAspect="1"/>
          </p:cNvPicPr>
          <p:nvPr/>
        </p:nvPicPr>
        <p:blipFill>
          <a:blip r:embed="rId3"/>
          <a:stretch>
            <a:fillRect/>
          </a:stretch>
        </p:blipFill>
        <p:spPr>
          <a:xfrm>
            <a:off x="151424" y="2000126"/>
            <a:ext cx="8668138" cy="2766427"/>
          </a:xfrm>
          <a:prstGeom prst="rect">
            <a:avLst/>
          </a:prstGeom>
        </p:spPr>
      </p:pic>
    </p:spTree>
    <p:extLst>
      <p:ext uri="{BB962C8B-B14F-4D97-AF65-F5344CB8AC3E}">
        <p14:creationId xmlns:p14="http://schemas.microsoft.com/office/powerpoint/2010/main" val="75234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Individual User Profile Modification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63795"/>
            <a:ext cx="4343400" cy="356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C1ECC4AA-78B9-4358-89AB-6C22E4E3D831}"/>
              </a:ext>
            </a:extLst>
          </p:cNvPr>
          <p:cNvPicPr>
            <a:picLocks noChangeAspect="1"/>
          </p:cNvPicPr>
          <p:nvPr/>
        </p:nvPicPr>
        <p:blipFill>
          <a:blip r:embed="rId4"/>
          <a:stretch>
            <a:fillRect/>
          </a:stretch>
        </p:blipFill>
        <p:spPr>
          <a:xfrm>
            <a:off x="381000" y="1143000"/>
            <a:ext cx="4438115" cy="1447800"/>
          </a:xfrm>
          <a:prstGeom prst="rect">
            <a:avLst/>
          </a:prstGeom>
        </p:spPr>
      </p:pic>
    </p:spTree>
    <p:extLst>
      <p:ext uri="{BB962C8B-B14F-4D97-AF65-F5344CB8AC3E}">
        <p14:creationId xmlns:p14="http://schemas.microsoft.com/office/powerpoint/2010/main" val="200320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Choose Your Product</a:t>
            </a:r>
          </a:p>
        </p:txBody>
      </p:sp>
      <p:sp>
        <p:nvSpPr>
          <p:cNvPr id="4" name="Left-Up Arrow 3"/>
          <p:cNvSpPr/>
          <p:nvPr/>
        </p:nvSpPr>
        <p:spPr>
          <a:xfrm rot="13502341">
            <a:off x="3319805" y="2443467"/>
            <a:ext cx="2286000" cy="2362200"/>
          </a:xfrm>
          <a:prstGeom prst="leftUpArrow">
            <a:avLst>
              <a:gd name="adj1" fmla="val 12773"/>
              <a:gd name="adj2" fmla="val 25000"/>
              <a:gd name="adj3" fmla="val 25000"/>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699995" y="1447800"/>
            <a:ext cx="3744010" cy="990600"/>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latin typeface="Arial" panose="020B0604020202020204" pitchFamily="34" charset="0"/>
                <a:cs typeface="Arial" panose="020B0604020202020204" pitchFamily="34" charset="0"/>
              </a:rPr>
              <a:t>Select Your Product</a:t>
            </a:r>
          </a:p>
        </p:txBody>
      </p:sp>
      <p:sp>
        <p:nvSpPr>
          <p:cNvPr id="7" name="Rounded Rectangle 4">
            <a:hlinkClick r:id="rId3" action="ppaction://hlinksldjump"/>
            <a:extLst>
              <a:ext uri="{FF2B5EF4-FFF2-40B4-BE49-F238E27FC236}">
                <a16:creationId xmlns:a16="http://schemas.microsoft.com/office/drawing/2014/main" id="{8BD29AD3-7593-4554-AF98-A4780241B400}"/>
              </a:ext>
            </a:extLst>
          </p:cNvPr>
          <p:cNvSpPr/>
          <p:nvPr/>
        </p:nvSpPr>
        <p:spPr>
          <a:xfrm>
            <a:off x="4906277" y="4629150"/>
            <a:ext cx="3744010" cy="990600"/>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lumMod val="95000"/>
                    <a:lumOff val="5000"/>
                  </a:schemeClr>
                </a:solidFill>
                <a:latin typeface="Arial" panose="020B0604020202020204" pitchFamily="34" charset="0"/>
                <a:cs typeface="Arial" panose="020B0604020202020204" pitchFamily="34" charset="0"/>
              </a:rPr>
              <a:t>ADAM</a:t>
            </a:r>
            <a:r>
              <a:rPr lang="en-US" b="1" i="1" dirty="0" err="1">
                <a:solidFill>
                  <a:schemeClr val="tx1">
                    <a:lumMod val="95000"/>
                    <a:lumOff val="5000"/>
                  </a:schemeClr>
                </a:solidFill>
                <a:latin typeface="Arial" panose="020B0604020202020204" pitchFamily="34" charset="0"/>
                <a:cs typeface="Arial" panose="020B0604020202020204" pitchFamily="34" charset="0"/>
              </a:rPr>
              <a:t>plus</a:t>
            </a:r>
            <a:endParaRPr lang="en-US" b="1" i="1" dirty="0">
              <a:solidFill>
                <a:schemeClr val="tx1">
                  <a:lumMod val="95000"/>
                  <a:lumOff val="5000"/>
                </a:schemeClr>
              </a:solidFill>
              <a:latin typeface="Arial" panose="020B0604020202020204" pitchFamily="34" charset="0"/>
              <a:cs typeface="Arial" panose="020B0604020202020204" pitchFamily="34" charset="0"/>
            </a:endParaRPr>
          </a:p>
          <a:p>
            <a:pPr algn="ctr"/>
            <a:r>
              <a:rPr lang="en-US" sz="1600" dirty="0">
                <a:solidFill>
                  <a:schemeClr val="tx1">
                    <a:lumMod val="95000"/>
                    <a:lumOff val="5000"/>
                  </a:schemeClr>
                </a:solidFill>
                <a:latin typeface="Arial" panose="020B0604020202020204" pitchFamily="34" charset="0"/>
                <a:cs typeface="Arial" panose="020B0604020202020204" pitchFamily="34" charset="0"/>
              </a:rPr>
              <a:t>(Template User)</a:t>
            </a:r>
          </a:p>
        </p:txBody>
      </p:sp>
      <p:sp>
        <p:nvSpPr>
          <p:cNvPr id="8" name="Rounded Rectangle 4">
            <a:hlinkClick r:id="" action="ppaction://hlinkshowjump?jump=nextslide"/>
            <a:extLst>
              <a:ext uri="{FF2B5EF4-FFF2-40B4-BE49-F238E27FC236}">
                <a16:creationId xmlns:a16="http://schemas.microsoft.com/office/drawing/2014/main" id="{47392B3A-5E73-474A-A95F-60849E403AEA}"/>
              </a:ext>
            </a:extLst>
          </p:cNvPr>
          <p:cNvSpPr/>
          <p:nvPr/>
        </p:nvSpPr>
        <p:spPr>
          <a:xfrm>
            <a:off x="275323" y="4629150"/>
            <a:ext cx="3744010" cy="990600"/>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latin typeface="Arial" panose="020B0604020202020204" pitchFamily="34" charset="0"/>
                <a:cs typeface="Arial" panose="020B0604020202020204" pitchFamily="34" charset="0"/>
              </a:rPr>
              <a:t>ADAM</a:t>
            </a:r>
          </a:p>
          <a:p>
            <a:pPr algn="ctr"/>
            <a:r>
              <a:rPr lang="en-US" sz="1600" dirty="0">
                <a:solidFill>
                  <a:schemeClr val="tx1">
                    <a:lumMod val="95000"/>
                    <a:lumOff val="5000"/>
                  </a:schemeClr>
                </a:solidFill>
                <a:latin typeface="Arial" panose="020B0604020202020204" pitchFamily="34" charset="0"/>
                <a:cs typeface="Arial" panose="020B0604020202020204" pitchFamily="34" charset="0"/>
              </a:rPr>
              <a:t>(Simple Upload User)</a:t>
            </a:r>
          </a:p>
        </p:txBody>
      </p:sp>
    </p:spTree>
    <p:extLst>
      <p:ext uri="{BB962C8B-B14F-4D97-AF65-F5344CB8AC3E}">
        <p14:creationId xmlns:p14="http://schemas.microsoft.com/office/powerpoint/2010/main" val="6375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Organization Detail</a:t>
            </a:r>
          </a:p>
        </p:txBody>
      </p:sp>
      <p:pic>
        <p:nvPicPr>
          <p:cNvPr id="2" name="Picture 1">
            <a:extLst>
              <a:ext uri="{FF2B5EF4-FFF2-40B4-BE49-F238E27FC236}">
                <a16:creationId xmlns:a16="http://schemas.microsoft.com/office/drawing/2014/main" id="{25B8A341-1A81-453F-A1EE-07DE76C817FA}"/>
              </a:ext>
            </a:extLst>
          </p:cNvPr>
          <p:cNvPicPr>
            <a:picLocks noChangeAspect="1"/>
          </p:cNvPicPr>
          <p:nvPr/>
        </p:nvPicPr>
        <p:blipFill>
          <a:blip r:embed="rId3"/>
          <a:stretch>
            <a:fillRect/>
          </a:stretch>
        </p:blipFill>
        <p:spPr>
          <a:xfrm>
            <a:off x="136381" y="1470490"/>
            <a:ext cx="8664328" cy="3793411"/>
          </a:xfrm>
          <a:prstGeom prst="rect">
            <a:avLst/>
          </a:prstGeom>
        </p:spPr>
      </p:pic>
    </p:spTree>
    <p:extLst>
      <p:ext uri="{BB962C8B-B14F-4D97-AF65-F5344CB8AC3E}">
        <p14:creationId xmlns:p14="http://schemas.microsoft.com/office/powerpoint/2010/main" val="340190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D6B7D59-E86C-41B2-9792-BFDEAD30DF9C}"/>
              </a:ext>
            </a:extLst>
          </p:cNvPr>
          <p:cNvGraphicFramePr>
            <a:graphicFrameLocks noGrp="1"/>
          </p:cNvGraphicFramePr>
          <p:nvPr>
            <p:ph idx="1"/>
            <p:extLst>
              <p:ext uri="{D42A27DB-BD31-4B8C-83A1-F6EECF244321}">
                <p14:modId xmlns:p14="http://schemas.microsoft.com/office/powerpoint/2010/main" val="24595454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2E02ED1D-7863-4EB9-BE49-8CD6734950E9}"/>
              </a:ext>
            </a:extLst>
          </p:cNvPr>
          <p:cNvSpPr>
            <a:spLocks noGrp="1"/>
          </p:cNvSpPr>
          <p:nvPr>
            <p:ph type="body" sz="quarter" idx="13"/>
          </p:nvPr>
        </p:nvSpPr>
        <p:spPr/>
        <p:txBody>
          <a:bodyPr/>
          <a:lstStyle/>
          <a:p>
            <a:r>
              <a:rPr lang="en-US" dirty="0"/>
              <a:t>Basic ADAM Document Review Cycle</a:t>
            </a:r>
          </a:p>
        </p:txBody>
      </p:sp>
    </p:spTree>
    <p:extLst>
      <p:ext uri="{BB962C8B-B14F-4D97-AF65-F5344CB8AC3E}">
        <p14:creationId xmlns:p14="http://schemas.microsoft.com/office/powerpoint/2010/main" val="325496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50ECF2-99E3-4FEA-8B8F-DD8A164D2D1F}"/>
              </a:ext>
            </a:extLst>
          </p:cNvPr>
          <p:cNvSpPr>
            <a:spLocks noGrp="1"/>
          </p:cNvSpPr>
          <p:nvPr>
            <p:ph type="body" sz="quarter" idx="13"/>
          </p:nvPr>
        </p:nvSpPr>
        <p:spPr/>
        <p:txBody>
          <a:bodyPr/>
          <a:lstStyle/>
          <a:p>
            <a:r>
              <a:rPr lang="en-US" dirty="0"/>
              <a:t>Written Documentation Phase</a:t>
            </a:r>
          </a:p>
        </p:txBody>
      </p:sp>
      <p:graphicFrame>
        <p:nvGraphicFramePr>
          <p:cNvPr id="5" name="Table 4">
            <a:extLst>
              <a:ext uri="{FF2B5EF4-FFF2-40B4-BE49-F238E27FC236}">
                <a16:creationId xmlns:a16="http://schemas.microsoft.com/office/drawing/2014/main" id="{E3DC7699-1904-4660-B50A-F7C1FC78105C}"/>
              </a:ext>
            </a:extLst>
          </p:cNvPr>
          <p:cNvGraphicFramePr>
            <a:graphicFrameLocks noGrp="1"/>
          </p:cNvGraphicFramePr>
          <p:nvPr>
            <p:extLst/>
          </p:nvPr>
        </p:nvGraphicFramePr>
        <p:xfrm>
          <a:off x="228600" y="1543050"/>
          <a:ext cx="8686800" cy="1270000"/>
        </p:xfrm>
        <a:graphic>
          <a:graphicData uri="http://schemas.openxmlformats.org/drawingml/2006/table">
            <a:tbl>
              <a:tblPr firstRow="1" bandRow="1">
                <a:tableStyleId>{69012ECD-51FC-41F1-AA8D-1B2483CD663E}</a:tableStyleId>
              </a:tblPr>
              <a:tblGrid>
                <a:gridCol w="4343400">
                  <a:extLst>
                    <a:ext uri="{9D8B030D-6E8A-4147-A177-3AD203B41FA5}">
                      <a16:colId xmlns:a16="http://schemas.microsoft.com/office/drawing/2014/main" val="3607600874"/>
                    </a:ext>
                  </a:extLst>
                </a:gridCol>
                <a:gridCol w="4343400">
                  <a:extLst>
                    <a:ext uri="{9D8B030D-6E8A-4147-A177-3AD203B41FA5}">
                      <a16:colId xmlns:a16="http://schemas.microsoft.com/office/drawing/2014/main" val="731707096"/>
                    </a:ext>
                  </a:extLst>
                </a:gridCol>
              </a:tblGrid>
              <a:tr h="355600">
                <a:tc>
                  <a:txBody>
                    <a:bodyPr/>
                    <a:lstStyle/>
                    <a:p>
                      <a:r>
                        <a:rPr lang="en-US" sz="1400" dirty="0"/>
                        <a:t>Status</a:t>
                      </a:r>
                    </a:p>
                  </a:txBody>
                  <a:tcPr marL="68580" marR="68580" marT="34290" marB="34290"/>
                </a:tc>
                <a:tc>
                  <a:txBody>
                    <a:bodyPr/>
                    <a:lstStyle/>
                    <a:p>
                      <a:r>
                        <a:rPr lang="en-US" sz="1400" dirty="0"/>
                        <a:t>Actions</a:t>
                      </a:r>
                    </a:p>
                  </a:txBody>
                  <a:tcPr marL="68580" marR="68580" marT="34290" marB="34290"/>
                </a:tc>
                <a:extLst>
                  <a:ext uri="{0D108BD9-81ED-4DB2-BD59-A6C34878D82A}">
                    <a16:rowId xmlns:a16="http://schemas.microsoft.com/office/drawing/2014/main" val="424592715"/>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Written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(prior to submission)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Applicant can edit.</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Appraiser and Analyst have no access.</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80005885"/>
                  </a:ext>
                </a:extLst>
              </a:tr>
              <a:tr h="457200">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Written Documentation Review</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(by Appraisers and Analysts)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can read, add notes, and flag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Analyst releases selected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4277642"/>
                  </a:ext>
                </a:extLst>
              </a:tr>
            </a:tbl>
          </a:graphicData>
        </a:graphic>
      </p:graphicFrame>
      <p:sp>
        <p:nvSpPr>
          <p:cNvPr id="2" name="Rectangle: Rounded Corners 1">
            <a:extLst>
              <a:ext uri="{FF2B5EF4-FFF2-40B4-BE49-F238E27FC236}">
                <a16:creationId xmlns:a16="http://schemas.microsoft.com/office/drawing/2014/main" id="{91FCDD59-D396-43E2-AF2B-1C692A219CD3}"/>
              </a:ext>
            </a:extLst>
          </p:cNvPr>
          <p:cNvSpPr/>
          <p:nvPr/>
        </p:nvSpPr>
        <p:spPr>
          <a:xfrm>
            <a:off x="847725" y="3273426"/>
            <a:ext cx="1657350"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Organization submits document</a:t>
            </a:r>
          </a:p>
        </p:txBody>
      </p:sp>
      <p:sp>
        <p:nvSpPr>
          <p:cNvPr id="4" name="Rectangle: Rounded Corners 3">
            <a:extLst>
              <a:ext uri="{FF2B5EF4-FFF2-40B4-BE49-F238E27FC236}">
                <a16:creationId xmlns:a16="http://schemas.microsoft.com/office/drawing/2014/main" id="{DC3BB472-3B12-4F99-A16B-4912E7406EF8}"/>
              </a:ext>
            </a:extLst>
          </p:cNvPr>
          <p:cNvSpPr/>
          <p:nvPr/>
        </p:nvSpPr>
        <p:spPr>
          <a:xfrm>
            <a:off x="3467100" y="3895725"/>
            <a:ext cx="1657350"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Appraisers review document</a:t>
            </a:r>
          </a:p>
        </p:txBody>
      </p:sp>
      <p:sp>
        <p:nvSpPr>
          <p:cNvPr id="6" name="Rectangle: Rounded Corners 5">
            <a:extLst>
              <a:ext uri="{FF2B5EF4-FFF2-40B4-BE49-F238E27FC236}">
                <a16:creationId xmlns:a16="http://schemas.microsoft.com/office/drawing/2014/main" id="{514C9EAE-F6E4-4AE9-9C5E-20A07EC55B57}"/>
              </a:ext>
            </a:extLst>
          </p:cNvPr>
          <p:cNvSpPr/>
          <p:nvPr/>
        </p:nvSpPr>
        <p:spPr>
          <a:xfrm>
            <a:off x="6057900" y="4452938"/>
            <a:ext cx="1657350"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Analyst releases selected SOEs</a:t>
            </a:r>
          </a:p>
        </p:txBody>
      </p:sp>
      <p:cxnSp>
        <p:nvCxnSpPr>
          <p:cNvPr id="8" name="Connector: Curved 7">
            <a:extLst>
              <a:ext uri="{FF2B5EF4-FFF2-40B4-BE49-F238E27FC236}">
                <a16:creationId xmlns:a16="http://schemas.microsoft.com/office/drawing/2014/main" id="{AB18408A-DC0D-42E3-818D-36B58846B041}"/>
              </a:ext>
            </a:extLst>
          </p:cNvPr>
          <p:cNvCxnSpPr>
            <a:cxnSpLocks/>
          </p:cNvCxnSpPr>
          <p:nvPr/>
        </p:nvCxnSpPr>
        <p:spPr>
          <a:xfrm>
            <a:off x="2562225" y="3659189"/>
            <a:ext cx="819150" cy="622299"/>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6F14448-FB76-44C3-9D00-4DEFF863D32C}"/>
              </a:ext>
            </a:extLst>
          </p:cNvPr>
          <p:cNvPicPr>
            <a:picLocks noChangeAspect="1"/>
          </p:cNvPicPr>
          <p:nvPr/>
        </p:nvPicPr>
        <p:blipFill>
          <a:blip r:embed="rId2"/>
          <a:stretch>
            <a:fillRect/>
          </a:stretch>
        </p:blipFill>
        <p:spPr>
          <a:xfrm>
            <a:off x="5143500" y="4290028"/>
            <a:ext cx="941914" cy="754445"/>
          </a:xfrm>
          <a:prstGeom prst="rect">
            <a:avLst/>
          </a:prstGeom>
        </p:spPr>
      </p:pic>
      <p:grpSp>
        <p:nvGrpSpPr>
          <p:cNvPr id="10" name="Group 9">
            <a:extLst>
              <a:ext uri="{FF2B5EF4-FFF2-40B4-BE49-F238E27FC236}">
                <a16:creationId xmlns:a16="http://schemas.microsoft.com/office/drawing/2014/main" id="{C51A3C0E-4C3B-4E95-AD81-CB49E4D91529}"/>
              </a:ext>
            </a:extLst>
          </p:cNvPr>
          <p:cNvGrpSpPr/>
          <p:nvPr/>
        </p:nvGrpSpPr>
        <p:grpSpPr>
          <a:xfrm>
            <a:off x="876300" y="3273426"/>
            <a:ext cx="6867525" cy="1951037"/>
            <a:chOff x="1168400" y="3221568"/>
            <a:chExt cx="9156700" cy="2601382"/>
          </a:xfrm>
        </p:grpSpPr>
        <p:sp>
          <p:nvSpPr>
            <p:cNvPr id="11" name="Rectangle: Rounded Corners 10">
              <a:extLst>
                <a:ext uri="{FF2B5EF4-FFF2-40B4-BE49-F238E27FC236}">
                  <a16:creationId xmlns:a16="http://schemas.microsoft.com/office/drawing/2014/main" id="{4BAA024B-09E1-4675-B2D7-ED520797D110}"/>
                </a:ext>
              </a:extLst>
            </p:cNvPr>
            <p:cNvSpPr/>
            <p:nvPr/>
          </p:nvSpPr>
          <p:spPr>
            <a:xfrm>
              <a:off x="1168400" y="3221568"/>
              <a:ext cx="2209800"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Organization submits document</a:t>
              </a:r>
            </a:p>
          </p:txBody>
        </p:sp>
        <p:sp>
          <p:nvSpPr>
            <p:cNvPr id="12" name="Rectangle: Rounded Corners 11">
              <a:extLst>
                <a:ext uri="{FF2B5EF4-FFF2-40B4-BE49-F238E27FC236}">
                  <a16:creationId xmlns:a16="http://schemas.microsoft.com/office/drawing/2014/main" id="{3031419E-9EC9-4D4F-B8D5-0CC330543FDD}"/>
                </a:ext>
              </a:extLst>
            </p:cNvPr>
            <p:cNvSpPr/>
            <p:nvPr/>
          </p:nvSpPr>
          <p:spPr>
            <a:xfrm>
              <a:off x="4660900" y="4051300"/>
              <a:ext cx="2209800"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Appraisers review document</a:t>
              </a:r>
            </a:p>
          </p:txBody>
        </p:sp>
        <p:sp>
          <p:nvSpPr>
            <p:cNvPr id="13" name="Rectangle: Rounded Corners 12">
              <a:extLst>
                <a:ext uri="{FF2B5EF4-FFF2-40B4-BE49-F238E27FC236}">
                  <a16:creationId xmlns:a16="http://schemas.microsoft.com/office/drawing/2014/main" id="{1D22EDF4-2C89-4877-A99C-43CD9D46DDF5}"/>
                </a:ext>
              </a:extLst>
            </p:cNvPr>
            <p:cNvSpPr/>
            <p:nvPr/>
          </p:nvSpPr>
          <p:spPr>
            <a:xfrm>
              <a:off x="8115300" y="4794250"/>
              <a:ext cx="2209800"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Analyst releases selected SOEs</a:t>
              </a:r>
            </a:p>
          </p:txBody>
        </p:sp>
        <p:cxnSp>
          <p:nvCxnSpPr>
            <p:cNvPr id="14" name="Connector: Curved 13">
              <a:extLst>
                <a:ext uri="{FF2B5EF4-FFF2-40B4-BE49-F238E27FC236}">
                  <a16:creationId xmlns:a16="http://schemas.microsoft.com/office/drawing/2014/main" id="{DA096DCD-87D8-4F2E-AD62-5596C9FD9B6D}"/>
                </a:ext>
              </a:extLst>
            </p:cNvPr>
            <p:cNvCxnSpPr>
              <a:cxnSpLocks/>
            </p:cNvCxnSpPr>
            <p:nvPr/>
          </p:nvCxnSpPr>
          <p:spPr>
            <a:xfrm>
              <a:off x="3454400" y="3735918"/>
              <a:ext cx="1092200" cy="82973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44532AA2-3B72-4038-89BC-8A50DE91C02A}"/>
                </a:ext>
              </a:extLst>
            </p:cNvPr>
            <p:cNvPicPr>
              <a:picLocks noChangeAspect="1"/>
            </p:cNvPicPr>
            <p:nvPr/>
          </p:nvPicPr>
          <p:blipFill>
            <a:blip r:embed="rId2"/>
            <a:stretch>
              <a:fillRect/>
            </a:stretch>
          </p:blipFill>
          <p:spPr>
            <a:xfrm>
              <a:off x="6896100" y="4577036"/>
              <a:ext cx="1255885" cy="1005927"/>
            </a:xfrm>
            <a:prstGeom prst="rect">
              <a:avLst/>
            </a:prstGeom>
          </p:spPr>
        </p:pic>
      </p:grpSp>
    </p:spTree>
    <p:extLst>
      <p:ext uri="{BB962C8B-B14F-4D97-AF65-F5344CB8AC3E}">
        <p14:creationId xmlns:p14="http://schemas.microsoft.com/office/powerpoint/2010/main" val="193876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6C9942-0A74-47F3-831E-991857E36478}"/>
              </a:ext>
            </a:extLst>
          </p:cNvPr>
          <p:cNvSpPr>
            <a:spLocks noGrp="1"/>
          </p:cNvSpPr>
          <p:nvPr>
            <p:ph type="body" sz="quarter" idx="13"/>
          </p:nvPr>
        </p:nvSpPr>
        <p:spPr/>
        <p:txBody>
          <a:bodyPr/>
          <a:lstStyle/>
          <a:p>
            <a:r>
              <a:rPr lang="en-US" dirty="0"/>
              <a:t>Additional Documentation Phase</a:t>
            </a:r>
          </a:p>
        </p:txBody>
      </p:sp>
      <p:sp>
        <p:nvSpPr>
          <p:cNvPr id="6" name="Rectangle 5">
            <a:extLst>
              <a:ext uri="{FF2B5EF4-FFF2-40B4-BE49-F238E27FC236}">
                <a16:creationId xmlns:a16="http://schemas.microsoft.com/office/drawing/2014/main" id="{B358B92D-D226-43F4-BD82-54F234DD3517}"/>
              </a:ext>
            </a:extLst>
          </p:cNvPr>
          <p:cNvSpPr/>
          <p:nvPr/>
        </p:nvSpPr>
        <p:spPr>
          <a:xfrm>
            <a:off x="1408245" y="1653117"/>
            <a:ext cx="6530102" cy="125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graphicFrame>
        <p:nvGraphicFramePr>
          <p:cNvPr id="9" name="Table 8">
            <a:extLst>
              <a:ext uri="{FF2B5EF4-FFF2-40B4-BE49-F238E27FC236}">
                <a16:creationId xmlns:a16="http://schemas.microsoft.com/office/drawing/2014/main" id="{E24AEB5D-979E-4280-B510-A6BCB3DC0B02}"/>
              </a:ext>
            </a:extLst>
          </p:cNvPr>
          <p:cNvGraphicFramePr>
            <a:graphicFrameLocks noGrp="1"/>
          </p:cNvGraphicFramePr>
          <p:nvPr>
            <p:extLst>
              <p:ext uri="{D42A27DB-BD31-4B8C-83A1-F6EECF244321}">
                <p14:modId xmlns:p14="http://schemas.microsoft.com/office/powerpoint/2010/main" val="846746338"/>
              </p:ext>
            </p:extLst>
          </p:nvPr>
        </p:nvGraphicFramePr>
        <p:xfrm>
          <a:off x="257175" y="1618298"/>
          <a:ext cx="8648700" cy="1201102"/>
        </p:xfrm>
        <a:graphic>
          <a:graphicData uri="http://schemas.openxmlformats.org/drawingml/2006/table">
            <a:tbl>
              <a:tblPr firstRow="1" bandRow="1">
                <a:tableStyleId>{69012ECD-51FC-41F1-AA8D-1B2483CD663E}</a:tableStyleId>
              </a:tblPr>
              <a:tblGrid>
                <a:gridCol w="4324350">
                  <a:extLst>
                    <a:ext uri="{9D8B030D-6E8A-4147-A177-3AD203B41FA5}">
                      <a16:colId xmlns:a16="http://schemas.microsoft.com/office/drawing/2014/main" val="1217410275"/>
                    </a:ext>
                  </a:extLst>
                </a:gridCol>
                <a:gridCol w="4324350">
                  <a:extLst>
                    <a:ext uri="{9D8B030D-6E8A-4147-A177-3AD203B41FA5}">
                      <a16:colId xmlns:a16="http://schemas.microsoft.com/office/drawing/2014/main" val="4066273213"/>
                    </a:ext>
                  </a:extLst>
                </a:gridCol>
              </a:tblGrid>
              <a:tr h="286702">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Status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Actions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96729596"/>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Revise/Additional Written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Review (by Appraiser and Analysts)</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can read, add notes, and flag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Analyst releases selected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02255335"/>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Revise/Additional Written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(Applicant is revising content)</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Applicant can edit unlocked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and Analyst can view locked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10300731"/>
                  </a:ext>
                </a:extLst>
              </a:tr>
            </a:tbl>
          </a:graphicData>
        </a:graphic>
      </p:graphicFrame>
      <p:sp>
        <p:nvSpPr>
          <p:cNvPr id="2" name="Rectangle: Rounded Corners 1">
            <a:extLst>
              <a:ext uri="{FF2B5EF4-FFF2-40B4-BE49-F238E27FC236}">
                <a16:creationId xmlns:a16="http://schemas.microsoft.com/office/drawing/2014/main" id="{62DB7871-EA3C-446F-A06D-3E980BD71AB8}"/>
              </a:ext>
            </a:extLst>
          </p:cNvPr>
          <p:cNvSpPr/>
          <p:nvPr/>
        </p:nvSpPr>
        <p:spPr>
          <a:xfrm>
            <a:off x="685800" y="3257279"/>
            <a:ext cx="1762125" cy="819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Organization submits document</a:t>
            </a:r>
          </a:p>
        </p:txBody>
      </p:sp>
      <p:cxnSp>
        <p:nvCxnSpPr>
          <p:cNvPr id="10" name="Connector: Curved 9">
            <a:extLst>
              <a:ext uri="{FF2B5EF4-FFF2-40B4-BE49-F238E27FC236}">
                <a16:creationId xmlns:a16="http://schemas.microsoft.com/office/drawing/2014/main" id="{CFE3B797-257B-4A35-8E18-CF0E0036C9B2}"/>
              </a:ext>
            </a:extLst>
          </p:cNvPr>
          <p:cNvCxnSpPr/>
          <p:nvPr/>
        </p:nvCxnSpPr>
        <p:spPr>
          <a:xfrm>
            <a:off x="2543175" y="3666854"/>
            <a:ext cx="742950" cy="610825"/>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F279885-DD75-4E3F-A17F-27B7DAC8EA0B}"/>
              </a:ext>
            </a:extLst>
          </p:cNvPr>
          <p:cNvGrpSpPr/>
          <p:nvPr/>
        </p:nvGrpSpPr>
        <p:grpSpPr>
          <a:xfrm>
            <a:off x="721459" y="3257279"/>
            <a:ext cx="7136666" cy="1991949"/>
            <a:chOff x="961945" y="3200038"/>
            <a:chExt cx="9515555" cy="2655932"/>
          </a:xfrm>
        </p:grpSpPr>
        <p:sp>
          <p:nvSpPr>
            <p:cNvPr id="4" name="Rectangle: Rounded Corners 3">
              <a:extLst>
                <a:ext uri="{FF2B5EF4-FFF2-40B4-BE49-F238E27FC236}">
                  <a16:creationId xmlns:a16="http://schemas.microsoft.com/office/drawing/2014/main" id="{C3B5C601-39F5-4751-9582-FA9B3A1B7789}"/>
                </a:ext>
              </a:extLst>
            </p:cNvPr>
            <p:cNvSpPr/>
            <p:nvPr/>
          </p:nvSpPr>
          <p:spPr>
            <a:xfrm>
              <a:off x="4521200" y="4014471"/>
              <a:ext cx="2349500" cy="109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Appraisers review document</a:t>
              </a:r>
            </a:p>
          </p:txBody>
        </p:sp>
        <p:sp>
          <p:nvSpPr>
            <p:cNvPr id="7" name="Rectangle: Rounded Corners 6">
              <a:extLst>
                <a:ext uri="{FF2B5EF4-FFF2-40B4-BE49-F238E27FC236}">
                  <a16:creationId xmlns:a16="http://schemas.microsoft.com/office/drawing/2014/main" id="{F4891B10-7505-4849-9876-F29CCED73065}"/>
                </a:ext>
              </a:extLst>
            </p:cNvPr>
            <p:cNvSpPr/>
            <p:nvPr/>
          </p:nvSpPr>
          <p:spPr>
            <a:xfrm>
              <a:off x="8128000" y="4763770"/>
              <a:ext cx="2349500" cy="109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Analyst releases selected SOEs</a:t>
              </a:r>
            </a:p>
          </p:txBody>
        </p:sp>
        <p:pic>
          <p:nvPicPr>
            <p:cNvPr id="11" name="Picture 10">
              <a:extLst>
                <a:ext uri="{FF2B5EF4-FFF2-40B4-BE49-F238E27FC236}">
                  <a16:creationId xmlns:a16="http://schemas.microsoft.com/office/drawing/2014/main" id="{1F114D38-BA00-417B-81F5-AF913AEA9F69}"/>
                </a:ext>
              </a:extLst>
            </p:cNvPr>
            <p:cNvPicPr>
              <a:picLocks noChangeAspect="1"/>
            </p:cNvPicPr>
            <p:nvPr/>
          </p:nvPicPr>
          <p:blipFill>
            <a:blip r:embed="rId2"/>
            <a:stretch>
              <a:fillRect/>
            </a:stretch>
          </p:blipFill>
          <p:spPr>
            <a:xfrm>
              <a:off x="7013655" y="4560571"/>
              <a:ext cx="1072989" cy="902286"/>
            </a:xfrm>
            <a:prstGeom prst="rect">
              <a:avLst/>
            </a:prstGeom>
          </p:spPr>
        </p:pic>
        <p:sp>
          <p:nvSpPr>
            <p:cNvPr id="12" name="Rectangle: Rounded Corners 11">
              <a:extLst>
                <a:ext uri="{FF2B5EF4-FFF2-40B4-BE49-F238E27FC236}">
                  <a16:creationId xmlns:a16="http://schemas.microsoft.com/office/drawing/2014/main" id="{4458B677-923E-4998-B478-74BE650C2BC6}"/>
                </a:ext>
              </a:extLst>
            </p:cNvPr>
            <p:cNvSpPr/>
            <p:nvPr/>
          </p:nvSpPr>
          <p:spPr>
            <a:xfrm>
              <a:off x="961945" y="3200038"/>
              <a:ext cx="2349500" cy="109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Organization submits document</a:t>
              </a:r>
            </a:p>
          </p:txBody>
        </p:sp>
        <p:cxnSp>
          <p:nvCxnSpPr>
            <p:cNvPr id="13" name="Connector: Curved 12">
              <a:extLst>
                <a:ext uri="{FF2B5EF4-FFF2-40B4-BE49-F238E27FC236}">
                  <a16:creationId xmlns:a16="http://schemas.microsoft.com/office/drawing/2014/main" id="{EFA0B8D8-00E1-4485-8136-C1E1A4AF45C8}"/>
                </a:ext>
              </a:extLst>
            </p:cNvPr>
            <p:cNvCxnSpPr/>
            <p:nvPr/>
          </p:nvCxnSpPr>
          <p:spPr>
            <a:xfrm>
              <a:off x="3438445" y="3746138"/>
              <a:ext cx="990600" cy="814433"/>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147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AE06E2-7F7A-4F39-99AF-732A6D67D412}"/>
              </a:ext>
            </a:extLst>
          </p:cNvPr>
          <p:cNvSpPr>
            <a:spLocks noGrp="1"/>
          </p:cNvSpPr>
          <p:nvPr>
            <p:ph type="body" sz="quarter" idx="13"/>
          </p:nvPr>
        </p:nvSpPr>
        <p:spPr/>
        <p:txBody>
          <a:bodyPr/>
          <a:lstStyle/>
          <a:p>
            <a:r>
              <a:rPr lang="en-US" dirty="0"/>
              <a:t>Deficiencies Going to Site Visit Phase</a:t>
            </a:r>
          </a:p>
        </p:txBody>
      </p:sp>
      <p:graphicFrame>
        <p:nvGraphicFramePr>
          <p:cNvPr id="8" name="Table 7">
            <a:extLst>
              <a:ext uri="{FF2B5EF4-FFF2-40B4-BE49-F238E27FC236}">
                <a16:creationId xmlns:a16="http://schemas.microsoft.com/office/drawing/2014/main" id="{783B3615-EFD0-47E6-A010-E3010E9BA8D3}"/>
              </a:ext>
            </a:extLst>
          </p:cNvPr>
          <p:cNvGraphicFramePr>
            <a:graphicFrameLocks noGrp="1"/>
          </p:cNvGraphicFramePr>
          <p:nvPr>
            <p:extLst/>
          </p:nvPr>
        </p:nvGraphicFramePr>
        <p:xfrm>
          <a:off x="209550" y="1577436"/>
          <a:ext cx="8743950" cy="1211580"/>
        </p:xfrm>
        <a:graphic>
          <a:graphicData uri="http://schemas.openxmlformats.org/drawingml/2006/table">
            <a:tbl>
              <a:tblPr firstRow="1" bandRow="1">
                <a:tableStyleId>{69012ECD-51FC-41F1-AA8D-1B2483CD663E}</a:tableStyleId>
              </a:tblPr>
              <a:tblGrid>
                <a:gridCol w="4371975">
                  <a:extLst>
                    <a:ext uri="{9D8B030D-6E8A-4147-A177-3AD203B41FA5}">
                      <a16:colId xmlns:a16="http://schemas.microsoft.com/office/drawing/2014/main" val="4246842258"/>
                    </a:ext>
                  </a:extLst>
                </a:gridCol>
                <a:gridCol w="4371975">
                  <a:extLst>
                    <a:ext uri="{9D8B030D-6E8A-4147-A177-3AD203B41FA5}">
                      <a16:colId xmlns:a16="http://schemas.microsoft.com/office/drawing/2014/main" val="3706180222"/>
                    </a:ext>
                  </a:extLst>
                </a:gridCol>
              </a:tblGrid>
              <a:tr h="297180">
                <a:tc>
                  <a:txBody>
                    <a:bodyPr/>
                    <a:lstStyle/>
                    <a:p>
                      <a:r>
                        <a:rPr lang="en-US" sz="1500" dirty="0"/>
                        <a:t>Status</a:t>
                      </a:r>
                    </a:p>
                  </a:txBody>
                  <a:tcPr marL="68580" marR="68580" marT="34290" marB="34290"/>
                </a:tc>
                <a:tc>
                  <a:txBody>
                    <a:bodyPr/>
                    <a:lstStyle/>
                    <a:p>
                      <a:r>
                        <a:rPr lang="en-US" sz="1500" dirty="0"/>
                        <a:t>Actions</a:t>
                      </a:r>
                    </a:p>
                  </a:txBody>
                  <a:tcPr marL="68580" marR="68580" marT="34290" marB="34290"/>
                </a:tc>
                <a:extLst>
                  <a:ext uri="{0D108BD9-81ED-4DB2-BD59-A6C34878D82A}">
                    <a16:rowId xmlns:a16="http://schemas.microsoft.com/office/drawing/2014/main" val="3902917287"/>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Pre-Site Visit Additional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Requested (Applicant is revising content)</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Applicant can edit unlocked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and Analyst can view locked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11246"/>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Pre-Site Visit Additional Documentation Review (by Appraiser and Analysts)</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can read, add notes, and flag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Analyst releases selected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4681775"/>
                  </a:ext>
                </a:extLst>
              </a:tr>
            </a:tbl>
          </a:graphicData>
        </a:graphic>
      </p:graphicFrame>
      <p:sp>
        <p:nvSpPr>
          <p:cNvPr id="2" name="Rectangle: Rounded Corners 1">
            <a:extLst>
              <a:ext uri="{FF2B5EF4-FFF2-40B4-BE49-F238E27FC236}">
                <a16:creationId xmlns:a16="http://schemas.microsoft.com/office/drawing/2014/main" id="{FB463E9E-B2BA-4B43-9803-42A10D30F4C0}"/>
              </a:ext>
            </a:extLst>
          </p:cNvPr>
          <p:cNvSpPr/>
          <p:nvPr/>
        </p:nvSpPr>
        <p:spPr>
          <a:xfrm>
            <a:off x="624094" y="3150208"/>
            <a:ext cx="1887607" cy="884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Organization submits document</a:t>
            </a:r>
          </a:p>
        </p:txBody>
      </p:sp>
      <p:sp>
        <p:nvSpPr>
          <p:cNvPr id="4" name="Rectangle: Rounded Corners 3">
            <a:extLst>
              <a:ext uri="{FF2B5EF4-FFF2-40B4-BE49-F238E27FC236}">
                <a16:creationId xmlns:a16="http://schemas.microsoft.com/office/drawing/2014/main" id="{80B0103F-B386-4823-9B29-E6D0B5D64E79}"/>
              </a:ext>
            </a:extLst>
          </p:cNvPr>
          <p:cNvSpPr/>
          <p:nvPr/>
        </p:nvSpPr>
        <p:spPr>
          <a:xfrm>
            <a:off x="3459646" y="3754908"/>
            <a:ext cx="1887606" cy="884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Appraisers review </a:t>
            </a:r>
            <a:r>
              <a:rPr lang="en-US" sz="1350" dirty="0" err="1">
                <a:solidFill>
                  <a:prstClr val="white"/>
                </a:solidFill>
                <a:latin typeface="Calibri"/>
              </a:rPr>
              <a:t>doucment</a:t>
            </a:r>
            <a:endParaRPr lang="en-US" sz="1350" dirty="0">
              <a:solidFill>
                <a:prstClr val="white"/>
              </a:solidFill>
              <a:latin typeface="Calibri"/>
            </a:endParaRPr>
          </a:p>
        </p:txBody>
      </p:sp>
      <p:cxnSp>
        <p:nvCxnSpPr>
          <p:cNvPr id="9" name="Connector: Curved 8">
            <a:extLst>
              <a:ext uri="{FF2B5EF4-FFF2-40B4-BE49-F238E27FC236}">
                <a16:creationId xmlns:a16="http://schemas.microsoft.com/office/drawing/2014/main" id="{8AFF8F1B-1B47-431A-B02E-3E2AC55C82F6}"/>
              </a:ext>
            </a:extLst>
          </p:cNvPr>
          <p:cNvCxnSpPr/>
          <p:nvPr/>
        </p:nvCxnSpPr>
        <p:spPr>
          <a:xfrm>
            <a:off x="2594113" y="3592499"/>
            <a:ext cx="735496" cy="60470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700164C4-6E3F-4BD9-AA58-62C43DAB0E9F}"/>
              </a:ext>
            </a:extLst>
          </p:cNvPr>
          <p:cNvGrpSpPr/>
          <p:nvPr/>
        </p:nvGrpSpPr>
        <p:grpSpPr>
          <a:xfrm>
            <a:off x="668262" y="3150208"/>
            <a:ext cx="7514542" cy="2130356"/>
            <a:chOff x="891015" y="3057277"/>
            <a:chExt cx="10019389" cy="2840475"/>
          </a:xfrm>
        </p:grpSpPr>
        <p:sp>
          <p:nvSpPr>
            <p:cNvPr id="6" name="Rectangle: Rounded Corners 5">
              <a:extLst>
                <a:ext uri="{FF2B5EF4-FFF2-40B4-BE49-F238E27FC236}">
                  <a16:creationId xmlns:a16="http://schemas.microsoft.com/office/drawing/2014/main" id="{09AE90B1-1554-4763-92E1-6BD29FFDEEB0}"/>
                </a:ext>
              </a:extLst>
            </p:cNvPr>
            <p:cNvSpPr/>
            <p:nvPr/>
          </p:nvSpPr>
          <p:spPr>
            <a:xfrm>
              <a:off x="8393596" y="4718309"/>
              <a:ext cx="2516808" cy="1179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Analyst releases selected SOEs</a:t>
              </a:r>
            </a:p>
          </p:txBody>
        </p:sp>
        <p:pic>
          <p:nvPicPr>
            <p:cNvPr id="11" name="Picture 10">
              <a:extLst>
                <a:ext uri="{FF2B5EF4-FFF2-40B4-BE49-F238E27FC236}">
                  <a16:creationId xmlns:a16="http://schemas.microsoft.com/office/drawing/2014/main" id="{D8D771A5-6B71-4CF9-9E97-7CFB863F3C92}"/>
                </a:ext>
              </a:extLst>
            </p:cNvPr>
            <p:cNvPicPr>
              <a:picLocks noChangeAspect="1"/>
            </p:cNvPicPr>
            <p:nvPr/>
          </p:nvPicPr>
          <p:blipFill>
            <a:blip r:embed="rId2"/>
            <a:stretch>
              <a:fillRect/>
            </a:stretch>
          </p:blipFill>
          <p:spPr>
            <a:xfrm>
              <a:off x="7306339" y="4453265"/>
              <a:ext cx="1146147" cy="981541"/>
            </a:xfrm>
            <a:prstGeom prst="rect">
              <a:avLst/>
            </a:prstGeom>
          </p:spPr>
        </p:pic>
        <p:sp>
          <p:nvSpPr>
            <p:cNvPr id="12" name="Rectangle: Rounded Corners 11">
              <a:extLst>
                <a:ext uri="{FF2B5EF4-FFF2-40B4-BE49-F238E27FC236}">
                  <a16:creationId xmlns:a16="http://schemas.microsoft.com/office/drawing/2014/main" id="{177C04E4-52DD-4C77-B315-4F76AC3225B9}"/>
                </a:ext>
              </a:extLst>
            </p:cNvPr>
            <p:cNvSpPr/>
            <p:nvPr/>
          </p:nvSpPr>
          <p:spPr>
            <a:xfrm>
              <a:off x="891015" y="3057277"/>
              <a:ext cx="2516809" cy="1179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Organization submits document</a:t>
              </a:r>
            </a:p>
          </p:txBody>
        </p:sp>
        <p:sp>
          <p:nvSpPr>
            <p:cNvPr id="13" name="Rectangle: Rounded Corners 12">
              <a:extLst>
                <a:ext uri="{FF2B5EF4-FFF2-40B4-BE49-F238E27FC236}">
                  <a16:creationId xmlns:a16="http://schemas.microsoft.com/office/drawing/2014/main" id="{C02963DA-0142-43DD-95DB-BFE17862775D}"/>
                </a:ext>
              </a:extLst>
            </p:cNvPr>
            <p:cNvSpPr/>
            <p:nvPr/>
          </p:nvSpPr>
          <p:spPr>
            <a:xfrm>
              <a:off x="4671751" y="3863544"/>
              <a:ext cx="2516808" cy="1179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350" dirty="0">
                  <a:solidFill>
                    <a:prstClr val="white"/>
                  </a:solidFill>
                  <a:latin typeface="Calibri"/>
                </a:rPr>
                <a:t>Appraisers review </a:t>
              </a:r>
              <a:r>
                <a:rPr lang="en-US" sz="1350" dirty="0" err="1">
                  <a:solidFill>
                    <a:prstClr val="white"/>
                  </a:solidFill>
                  <a:latin typeface="Calibri"/>
                </a:rPr>
                <a:t>doucment</a:t>
              </a:r>
              <a:endParaRPr lang="en-US" sz="1350" dirty="0">
                <a:solidFill>
                  <a:prstClr val="white"/>
                </a:solidFill>
                <a:latin typeface="Calibri"/>
              </a:endParaRPr>
            </a:p>
          </p:txBody>
        </p:sp>
        <p:cxnSp>
          <p:nvCxnSpPr>
            <p:cNvPr id="14" name="Connector: Curved 13">
              <a:extLst>
                <a:ext uri="{FF2B5EF4-FFF2-40B4-BE49-F238E27FC236}">
                  <a16:creationId xmlns:a16="http://schemas.microsoft.com/office/drawing/2014/main" id="{CB1CEEE1-196A-42D2-8776-B00B620D028B}"/>
                </a:ext>
              </a:extLst>
            </p:cNvPr>
            <p:cNvCxnSpPr/>
            <p:nvPr/>
          </p:nvCxnSpPr>
          <p:spPr>
            <a:xfrm>
              <a:off x="3597231" y="3646998"/>
              <a:ext cx="980661" cy="806267"/>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91765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A9DB65-1231-43C9-ABC2-E26B570A92D4}"/>
              </a:ext>
            </a:extLst>
          </p:cNvPr>
          <p:cNvSpPr>
            <a:spLocks noGrp="1"/>
          </p:cNvSpPr>
          <p:nvPr>
            <p:ph type="body" sz="quarter" idx="13"/>
          </p:nvPr>
        </p:nvSpPr>
        <p:spPr/>
        <p:txBody>
          <a:bodyPr/>
          <a:lstStyle/>
          <a:p>
            <a:r>
              <a:rPr lang="en-US" dirty="0"/>
              <a:t>PHI</a:t>
            </a:r>
          </a:p>
        </p:txBody>
      </p:sp>
      <p:sp>
        <p:nvSpPr>
          <p:cNvPr id="5" name="Rectangle: Rounded Corners 4">
            <a:extLst>
              <a:ext uri="{FF2B5EF4-FFF2-40B4-BE49-F238E27FC236}">
                <a16:creationId xmlns:a16="http://schemas.microsoft.com/office/drawing/2014/main" id="{CA51096A-DC5C-4896-B190-A22157D01C32}"/>
              </a:ext>
            </a:extLst>
          </p:cNvPr>
          <p:cNvSpPr/>
          <p:nvPr/>
        </p:nvSpPr>
        <p:spPr>
          <a:xfrm>
            <a:off x="1487086" y="2928688"/>
            <a:ext cx="1371600" cy="79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6" name="Rectangle: Rounded Corners 5">
            <a:extLst>
              <a:ext uri="{FF2B5EF4-FFF2-40B4-BE49-F238E27FC236}">
                <a16:creationId xmlns:a16="http://schemas.microsoft.com/office/drawing/2014/main" id="{5B94B986-84FD-46AB-B67F-2C118C53928C}"/>
              </a:ext>
            </a:extLst>
          </p:cNvPr>
          <p:cNvSpPr/>
          <p:nvPr/>
        </p:nvSpPr>
        <p:spPr>
          <a:xfrm>
            <a:off x="3804453" y="3764162"/>
            <a:ext cx="1371600" cy="79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7" name="Rectangle: Rounded Corners 6">
            <a:extLst>
              <a:ext uri="{FF2B5EF4-FFF2-40B4-BE49-F238E27FC236}">
                <a16:creationId xmlns:a16="http://schemas.microsoft.com/office/drawing/2014/main" id="{154F218B-93CB-4833-82FC-7B7B90CBF3BD}"/>
              </a:ext>
            </a:extLst>
          </p:cNvPr>
          <p:cNvSpPr/>
          <p:nvPr/>
        </p:nvSpPr>
        <p:spPr>
          <a:xfrm>
            <a:off x="6104467" y="4445763"/>
            <a:ext cx="1371600" cy="79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grpSp>
        <p:nvGrpSpPr>
          <p:cNvPr id="14" name="Group 13">
            <a:extLst>
              <a:ext uri="{FF2B5EF4-FFF2-40B4-BE49-F238E27FC236}">
                <a16:creationId xmlns:a16="http://schemas.microsoft.com/office/drawing/2014/main" id="{DFEBE74B-CCB1-45BD-85A5-91CB6607E3BC}"/>
              </a:ext>
            </a:extLst>
          </p:cNvPr>
          <p:cNvGrpSpPr/>
          <p:nvPr/>
        </p:nvGrpSpPr>
        <p:grpSpPr>
          <a:xfrm>
            <a:off x="1601599" y="2862183"/>
            <a:ext cx="5671268" cy="2454051"/>
            <a:chOff x="2135464" y="2673244"/>
            <a:chExt cx="7561691" cy="3272067"/>
          </a:xfrm>
        </p:grpSpPr>
        <p:sp>
          <p:nvSpPr>
            <p:cNvPr id="8" name="TextBox 7">
              <a:extLst>
                <a:ext uri="{FF2B5EF4-FFF2-40B4-BE49-F238E27FC236}">
                  <a16:creationId xmlns:a16="http://schemas.microsoft.com/office/drawing/2014/main" id="{7E47B127-D5A3-44C1-A5E2-25DDF949468F}"/>
                </a:ext>
              </a:extLst>
            </p:cNvPr>
            <p:cNvSpPr txBox="1"/>
            <p:nvPr/>
          </p:nvSpPr>
          <p:spPr>
            <a:xfrm>
              <a:off x="5151628" y="3875883"/>
              <a:ext cx="1557865" cy="954108"/>
            </a:xfrm>
            <a:prstGeom prst="rect">
              <a:avLst/>
            </a:prstGeom>
            <a:noFill/>
          </p:spPr>
          <p:txBody>
            <a:bodyPr wrap="square" rtlCol="0">
              <a:spAutoFit/>
            </a:bodyPr>
            <a:lstStyle/>
            <a:p>
              <a:pPr algn="ctr" defTabSz="685800" fontAlgn="auto">
                <a:spcBef>
                  <a:spcPts val="0"/>
                </a:spcBef>
                <a:spcAft>
                  <a:spcPts val="0"/>
                </a:spcAft>
              </a:pPr>
              <a:r>
                <a:rPr lang="en-US" sz="1350" dirty="0">
                  <a:solidFill>
                    <a:prstClr val="white"/>
                  </a:solidFill>
                  <a:latin typeface="Arial" panose="020B0604020202020204" pitchFamily="34" charset="0"/>
                  <a:cs typeface="Arial" panose="020B0604020202020204" pitchFamily="34" charset="0"/>
                </a:rPr>
                <a:t>Analyst notifies Applicant</a:t>
              </a:r>
            </a:p>
          </p:txBody>
        </p:sp>
        <p:sp>
          <p:nvSpPr>
            <p:cNvPr id="9" name="TextBox 8">
              <a:extLst>
                <a:ext uri="{FF2B5EF4-FFF2-40B4-BE49-F238E27FC236}">
                  <a16:creationId xmlns:a16="http://schemas.microsoft.com/office/drawing/2014/main" id="{B2E16C87-B354-42E9-8E7D-08945E6DA9C1}"/>
                </a:ext>
              </a:extLst>
            </p:cNvPr>
            <p:cNvSpPr txBox="1"/>
            <p:nvPr/>
          </p:nvSpPr>
          <p:spPr>
            <a:xfrm>
              <a:off x="8410222" y="4714204"/>
              <a:ext cx="1286933" cy="1231107"/>
            </a:xfrm>
            <a:prstGeom prst="rect">
              <a:avLst/>
            </a:prstGeom>
            <a:noFill/>
          </p:spPr>
          <p:txBody>
            <a:bodyPr wrap="square" rtlCol="0">
              <a:spAutoFit/>
            </a:bodyPr>
            <a:lstStyle/>
            <a:p>
              <a:pPr algn="ctr" defTabSz="685800" fontAlgn="auto">
                <a:spcBef>
                  <a:spcPts val="0"/>
                </a:spcBef>
                <a:spcAft>
                  <a:spcPts val="0"/>
                </a:spcAft>
              </a:pPr>
              <a:r>
                <a:rPr lang="en-US" sz="1350" dirty="0">
                  <a:solidFill>
                    <a:prstClr val="white"/>
                  </a:solidFill>
                  <a:latin typeface="Arial" panose="020B0604020202020204" pitchFamily="34" charset="0"/>
                  <a:cs typeface="Arial" panose="020B0604020202020204" pitchFamily="34" charset="0"/>
                </a:rPr>
                <a:t>Applicant edits unlocked SOEs</a:t>
              </a:r>
            </a:p>
          </p:txBody>
        </p:sp>
        <p:sp>
          <p:nvSpPr>
            <p:cNvPr id="10" name="TextBox 9">
              <a:extLst>
                <a:ext uri="{FF2B5EF4-FFF2-40B4-BE49-F238E27FC236}">
                  <a16:creationId xmlns:a16="http://schemas.microsoft.com/office/drawing/2014/main" id="{3FC76DCC-8151-4AA3-9484-CB0A915903BA}"/>
                </a:ext>
              </a:extLst>
            </p:cNvPr>
            <p:cNvSpPr txBox="1"/>
            <p:nvPr/>
          </p:nvSpPr>
          <p:spPr>
            <a:xfrm>
              <a:off x="2135464" y="2673244"/>
              <a:ext cx="1557865" cy="1231106"/>
            </a:xfrm>
            <a:prstGeom prst="rect">
              <a:avLst/>
            </a:prstGeom>
            <a:noFill/>
          </p:spPr>
          <p:txBody>
            <a:bodyPr wrap="square" rtlCol="0">
              <a:spAutoFit/>
            </a:bodyPr>
            <a:lstStyle/>
            <a:p>
              <a:pPr algn="ctr" defTabSz="685800" fontAlgn="auto">
                <a:spcBef>
                  <a:spcPts val="0"/>
                </a:spcBef>
                <a:spcAft>
                  <a:spcPts val="0"/>
                </a:spcAft>
              </a:pPr>
              <a:r>
                <a:rPr lang="en-US" sz="1350" dirty="0">
                  <a:solidFill>
                    <a:prstClr val="white"/>
                  </a:solidFill>
                  <a:latin typeface="Arial" panose="020B0604020202020204" pitchFamily="34" charset="0"/>
                  <a:cs typeface="Arial" panose="020B0604020202020204" pitchFamily="34" charset="0"/>
                </a:rPr>
                <a:t>Analyst unlocks SOEs with PHI</a:t>
              </a:r>
            </a:p>
          </p:txBody>
        </p:sp>
        <p:cxnSp>
          <p:nvCxnSpPr>
            <p:cNvPr id="12" name="Connector: Curved 11">
              <a:extLst>
                <a:ext uri="{FF2B5EF4-FFF2-40B4-BE49-F238E27FC236}">
                  <a16:creationId xmlns:a16="http://schemas.microsoft.com/office/drawing/2014/main" id="{EAA247E3-1875-4C35-9A7B-86A54B79C3BB}"/>
                </a:ext>
              </a:extLst>
            </p:cNvPr>
            <p:cNvCxnSpPr>
              <a:cxnSpLocks/>
            </p:cNvCxnSpPr>
            <p:nvPr/>
          </p:nvCxnSpPr>
          <p:spPr>
            <a:xfrm>
              <a:off x="3929831" y="3510844"/>
              <a:ext cx="999978" cy="96855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or: Curved 12">
              <a:extLst>
                <a:ext uri="{FF2B5EF4-FFF2-40B4-BE49-F238E27FC236}">
                  <a16:creationId xmlns:a16="http://schemas.microsoft.com/office/drawing/2014/main" id="{C30418D2-C71D-4BE0-9994-A6C9EE9FE159}"/>
                </a:ext>
              </a:extLst>
            </p:cNvPr>
            <p:cNvCxnSpPr>
              <a:cxnSpLocks/>
            </p:cNvCxnSpPr>
            <p:nvPr/>
          </p:nvCxnSpPr>
          <p:spPr>
            <a:xfrm>
              <a:off x="7060746" y="4714204"/>
              <a:ext cx="943567" cy="67943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11" name="Table 10">
            <a:extLst>
              <a:ext uri="{FF2B5EF4-FFF2-40B4-BE49-F238E27FC236}">
                <a16:creationId xmlns:a16="http://schemas.microsoft.com/office/drawing/2014/main" id="{300AD4E9-BEF1-4841-8A2C-8FDE1741680B}"/>
              </a:ext>
            </a:extLst>
          </p:cNvPr>
          <p:cNvGraphicFramePr>
            <a:graphicFrameLocks noGrp="1"/>
          </p:cNvGraphicFramePr>
          <p:nvPr>
            <p:extLst/>
          </p:nvPr>
        </p:nvGraphicFramePr>
        <p:xfrm>
          <a:off x="209889" y="1681083"/>
          <a:ext cx="8699014" cy="922020"/>
        </p:xfrm>
        <a:graphic>
          <a:graphicData uri="http://schemas.openxmlformats.org/drawingml/2006/table">
            <a:tbl>
              <a:tblPr firstRow="1" bandRow="1">
                <a:tableStyleId>{69012ECD-51FC-41F1-AA8D-1B2483CD663E}</a:tableStyleId>
              </a:tblPr>
              <a:tblGrid>
                <a:gridCol w="4349507">
                  <a:extLst>
                    <a:ext uri="{9D8B030D-6E8A-4147-A177-3AD203B41FA5}">
                      <a16:colId xmlns:a16="http://schemas.microsoft.com/office/drawing/2014/main" val="3705671430"/>
                    </a:ext>
                  </a:extLst>
                </a:gridCol>
                <a:gridCol w="4349507">
                  <a:extLst>
                    <a:ext uri="{9D8B030D-6E8A-4147-A177-3AD203B41FA5}">
                      <a16:colId xmlns:a16="http://schemas.microsoft.com/office/drawing/2014/main" val="217743236"/>
                    </a:ext>
                  </a:extLst>
                </a:gridCol>
              </a:tblGrid>
              <a:tr h="278130">
                <a:tc>
                  <a:txBody>
                    <a:bodyPr/>
                    <a:lstStyle/>
                    <a:p>
                      <a:r>
                        <a:rPr lang="en-US" sz="1400" dirty="0"/>
                        <a:t>Status</a:t>
                      </a:r>
                    </a:p>
                  </a:txBody>
                  <a:tcPr marL="68580" marR="68580" marT="34290" marB="34290"/>
                </a:tc>
                <a:tc>
                  <a:txBody>
                    <a:bodyPr/>
                    <a:lstStyle/>
                    <a:p>
                      <a:r>
                        <a:rPr lang="en-US" sz="1400" dirty="0"/>
                        <a:t>Actions</a:t>
                      </a:r>
                    </a:p>
                  </a:txBody>
                  <a:tcPr marL="68580" marR="68580" marT="34290" marB="34290"/>
                </a:tc>
                <a:extLst>
                  <a:ext uri="{0D108BD9-81ED-4DB2-BD59-A6C34878D82A}">
                    <a16:rowId xmlns:a16="http://schemas.microsoft.com/office/drawing/2014/main" val="1921034947"/>
                  </a:ext>
                </a:extLst>
              </a:tr>
              <a:tr h="617220">
                <a:tc>
                  <a:txBody>
                    <a:bodyPr/>
                    <a:lstStyle/>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PHI</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(confirmed by Analyst)</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has no access.</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Analyst can unlock additional SOEs.</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Applicant can view all SOEs and edit unlocked SOEs.</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58335532"/>
                  </a:ext>
                </a:extLst>
              </a:tr>
            </a:tbl>
          </a:graphicData>
        </a:graphic>
      </p:graphicFrame>
    </p:spTree>
    <p:extLst>
      <p:ext uri="{BB962C8B-B14F-4D97-AF65-F5344CB8AC3E}">
        <p14:creationId xmlns:p14="http://schemas.microsoft.com/office/powerpoint/2010/main" val="418564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F7B40C-5329-4897-8761-76A894E97E42}"/>
              </a:ext>
            </a:extLst>
          </p:cNvPr>
          <p:cNvSpPr>
            <a:spLocks noGrp="1"/>
          </p:cNvSpPr>
          <p:nvPr>
            <p:ph type="body" sz="quarter" idx="13"/>
          </p:nvPr>
        </p:nvSpPr>
        <p:spPr/>
        <p:txBody>
          <a:bodyPr/>
          <a:lstStyle/>
          <a:p>
            <a:r>
              <a:rPr lang="en-US" dirty="0"/>
              <a:t>Completion</a:t>
            </a:r>
          </a:p>
        </p:txBody>
      </p:sp>
      <p:pic>
        <p:nvPicPr>
          <p:cNvPr id="6" name="Picture 5">
            <a:extLst>
              <a:ext uri="{FF2B5EF4-FFF2-40B4-BE49-F238E27FC236}">
                <a16:creationId xmlns:a16="http://schemas.microsoft.com/office/drawing/2014/main" id="{80F87CAB-7414-41E3-9E27-9C9FBCD5895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8067" y="2827867"/>
            <a:ext cx="2182283" cy="2182283"/>
          </a:xfrm>
          <a:prstGeom prst="rect">
            <a:avLst/>
          </a:prstGeom>
        </p:spPr>
      </p:pic>
      <p:graphicFrame>
        <p:nvGraphicFramePr>
          <p:cNvPr id="5" name="Table 4">
            <a:extLst>
              <a:ext uri="{FF2B5EF4-FFF2-40B4-BE49-F238E27FC236}">
                <a16:creationId xmlns:a16="http://schemas.microsoft.com/office/drawing/2014/main" id="{FBC4455A-1AAF-4CC6-A6BB-309B3DCC0CE0}"/>
              </a:ext>
            </a:extLst>
          </p:cNvPr>
          <p:cNvGraphicFramePr>
            <a:graphicFrameLocks noGrp="1"/>
          </p:cNvGraphicFramePr>
          <p:nvPr>
            <p:extLst/>
          </p:nvPr>
        </p:nvGraphicFramePr>
        <p:xfrm>
          <a:off x="276225" y="1800225"/>
          <a:ext cx="8591550" cy="708660"/>
        </p:xfrm>
        <a:graphic>
          <a:graphicData uri="http://schemas.openxmlformats.org/drawingml/2006/table">
            <a:tbl>
              <a:tblPr firstRow="1" bandRow="1">
                <a:tableStyleId>{69012ECD-51FC-41F1-AA8D-1B2483CD663E}</a:tableStyleId>
              </a:tblPr>
              <a:tblGrid>
                <a:gridCol w="4295775">
                  <a:extLst>
                    <a:ext uri="{9D8B030D-6E8A-4147-A177-3AD203B41FA5}">
                      <a16:colId xmlns:a16="http://schemas.microsoft.com/office/drawing/2014/main" val="1677720946"/>
                    </a:ext>
                  </a:extLst>
                </a:gridCol>
                <a:gridCol w="4295775">
                  <a:extLst>
                    <a:ext uri="{9D8B030D-6E8A-4147-A177-3AD203B41FA5}">
                      <a16:colId xmlns:a16="http://schemas.microsoft.com/office/drawing/2014/main" val="1544034293"/>
                    </a:ext>
                  </a:extLst>
                </a:gridCol>
              </a:tblGrid>
              <a:tr h="278130">
                <a:tc>
                  <a:txBody>
                    <a:bodyPr/>
                    <a:lstStyle/>
                    <a:p>
                      <a:r>
                        <a:rPr lang="en-US" sz="1400" dirty="0"/>
                        <a:t>Status</a:t>
                      </a:r>
                    </a:p>
                  </a:txBody>
                  <a:tcPr marL="68580" marR="68580" marT="34290" marB="34290"/>
                </a:tc>
                <a:tc>
                  <a:txBody>
                    <a:bodyPr/>
                    <a:lstStyle/>
                    <a:p>
                      <a:r>
                        <a:rPr lang="en-US" sz="1400" dirty="0"/>
                        <a:t>Actions</a:t>
                      </a:r>
                    </a:p>
                  </a:txBody>
                  <a:tcPr marL="68580" marR="68580" marT="34290" marB="34290"/>
                </a:tc>
                <a:extLst>
                  <a:ext uri="{0D108BD9-81ED-4DB2-BD59-A6C34878D82A}">
                    <a16:rowId xmlns:a16="http://schemas.microsoft.com/office/drawing/2014/main" val="2875584522"/>
                  </a:ext>
                </a:extLst>
              </a:tr>
              <a:tr h="411480">
                <a:tc>
                  <a:txBody>
                    <a:bodyPr/>
                    <a:lstStyle/>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Complete</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(appraisal fully completed)</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and Analyst can view.</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Applicant has no access.</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97609360"/>
                  </a:ext>
                </a:extLst>
              </a:tr>
            </a:tbl>
          </a:graphicData>
        </a:graphic>
      </p:graphicFrame>
    </p:spTree>
    <p:extLst>
      <p:ext uri="{BB962C8B-B14F-4D97-AF65-F5344CB8AC3E}">
        <p14:creationId xmlns:p14="http://schemas.microsoft.com/office/powerpoint/2010/main" val="336861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p:cNvSpPr>
          <p:nvPr>
            <p:ph idx="1"/>
          </p:nvPr>
        </p:nvSpPr>
        <p:spPr>
          <a:xfrm>
            <a:off x="228600" y="1066800"/>
            <a:ext cx="8458200" cy="5257800"/>
          </a:xfrm>
        </p:spPr>
        <p:txBody>
          <a:bodyPr/>
          <a:lstStyle/>
          <a:p>
            <a:pPr marL="0" indent="0" eaLnBrk="1" hangingPunct="1">
              <a:buNone/>
            </a:pPr>
            <a:r>
              <a:rPr lang="en-US" altLang="en-US" sz="2600" dirty="0">
                <a:latin typeface="Arial" charset="0"/>
                <a:cs typeface="Arial" charset="0"/>
              </a:rPr>
              <a:t>ADAM is a secure on-line application that supports the creation, management, and internal review of narrative and supporting evidence.</a:t>
            </a:r>
          </a:p>
          <a:p>
            <a:pPr eaLnBrk="1" hangingPunct="1">
              <a:buFont typeface="Wingdings" panose="05000000000000000000" pitchFamily="2" charset="2"/>
              <a:buChar char="§"/>
            </a:pPr>
            <a:r>
              <a:rPr lang="en-US" altLang="en-US" sz="2400" dirty="0">
                <a:latin typeface="Arial" charset="0"/>
                <a:cs typeface="Arial" charset="0"/>
              </a:rPr>
              <a:t>ADAM allows Organization Users to:</a:t>
            </a:r>
          </a:p>
          <a:p>
            <a:pPr lvl="1" eaLnBrk="1" hangingPunct="1">
              <a:buFont typeface="Wingdings" panose="05000000000000000000" pitchFamily="2" charset="2"/>
              <a:buChar char="§"/>
            </a:pPr>
            <a:r>
              <a:rPr lang="en-US" altLang="en-US" sz="2100" dirty="0">
                <a:latin typeface="Arial" charset="0"/>
                <a:cs typeface="Arial" charset="0"/>
              </a:rPr>
              <a:t>Access the system from the time the document submission date is confirmed  through completion of the appraisal process.</a:t>
            </a:r>
          </a:p>
          <a:p>
            <a:pPr lvl="1" eaLnBrk="1" hangingPunct="1">
              <a:buFont typeface="Wingdings" panose="05000000000000000000" pitchFamily="2" charset="2"/>
              <a:buChar char="§"/>
            </a:pPr>
            <a:r>
              <a:rPr lang="en-US" altLang="en-US" sz="2100" dirty="0">
                <a:latin typeface="Arial" charset="0"/>
                <a:cs typeface="Arial" charset="0"/>
              </a:rPr>
              <a:t>Compile content for one or more drafts for each SOE/Example.</a:t>
            </a:r>
          </a:p>
          <a:p>
            <a:pPr lvl="1" eaLnBrk="1" hangingPunct="1">
              <a:buFont typeface="Wingdings" panose="05000000000000000000" pitchFamily="2" charset="2"/>
              <a:buChar char="§"/>
            </a:pPr>
            <a:r>
              <a:rPr lang="en-US" altLang="en-US" sz="2100" dirty="0">
                <a:solidFill>
                  <a:prstClr val="white"/>
                </a:solidFill>
                <a:latin typeface="Arial" charset="0"/>
                <a:cs typeface="Arial" charset="0"/>
              </a:rPr>
              <a:t>Upload documents to the Document Library or directly to an SOE/Example.</a:t>
            </a:r>
            <a:endParaRPr lang="en-US" altLang="en-US" sz="2100" dirty="0">
              <a:latin typeface="Arial" charset="0"/>
              <a:cs typeface="Arial" charset="0"/>
            </a:endParaRPr>
          </a:p>
          <a:p>
            <a:pPr lvl="1" eaLnBrk="1" hangingPunct="1">
              <a:buFont typeface="Wingdings" panose="05000000000000000000" pitchFamily="2" charset="2"/>
              <a:buChar char="§"/>
            </a:pPr>
            <a:r>
              <a:rPr lang="en-US" altLang="en-US" sz="2100" dirty="0">
                <a:latin typeface="Arial" charset="0"/>
                <a:cs typeface="Arial" charset="0"/>
              </a:rPr>
              <a:t>Associate </a:t>
            </a:r>
            <a:r>
              <a:rPr lang="en-US" altLang="en-US" sz="2100" dirty="0">
                <a:solidFill>
                  <a:prstClr val="white"/>
                </a:solidFill>
                <a:latin typeface="Arial" charset="0"/>
                <a:cs typeface="Arial" charset="0"/>
              </a:rPr>
              <a:t>Document Library items with one or more SOE/Examples.</a:t>
            </a:r>
          </a:p>
          <a:p>
            <a:pPr lvl="1" eaLnBrk="1" hangingPunct="1">
              <a:buFont typeface="Wingdings" panose="05000000000000000000" pitchFamily="2" charset="2"/>
              <a:buChar char="§"/>
            </a:pPr>
            <a:r>
              <a:rPr lang="en-US" altLang="en-US" sz="2100" dirty="0">
                <a:solidFill>
                  <a:prstClr val="white"/>
                </a:solidFill>
                <a:latin typeface="Arial" charset="0"/>
                <a:cs typeface="Arial" charset="0"/>
              </a:rPr>
              <a:t>Flag content for internal review prior to document submission.</a:t>
            </a:r>
          </a:p>
        </p:txBody>
      </p:sp>
      <p:sp>
        <p:nvSpPr>
          <p:cNvPr id="28675" name="Text Placeholder 6"/>
          <p:cNvSpPr>
            <a:spLocks noGrp="1"/>
          </p:cNvSpPr>
          <p:nvPr>
            <p:ph type="body" sz="quarter" idx="13"/>
          </p:nvPr>
        </p:nvSpPr>
        <p:spPr/>
        <p:txBody>
          <a:bodyPr/>
          <a:lstStyle/>
          <a:p>
            <a:pPr eaLnBrk="1" hangingPunct="1"/>
            <a:r>
              <a:rPr lang="en-US" altLang="en-US" dirty="0">
                <a:latin typeface="Arial" charset="0"/>
                <a:cs typeface="Arial" charset="0"/>
              </a:rPr>
              <a:t>What is ADAM?</a:t>
            </a:r>
          </a:p>
        </p:txBody>
      </p:sp>
    </p:spTree>
    <p:extLst>
      <p:ext uri="{BB962C8B-B14F-4D97-AF65-F5344CB8AC3E}">
        <p14:creationId xmlns:p14="http://schemas.microsoft.com/office/powerpoint/2010/main" val="188030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Simple Upload User</a:t>
            </a:r>
          </a:p>
          <a:p>
            <a:r>
              <a:rPr lang="en-US" dirty="0"/>
              <a:t>Submit/Manage Written Documentation</a:t>
            </a:r>
          </a:p>
        </p:txBody>
      </p:sp>
      <p:pic>
        <p:nvPicPr>
          <p:cNvPr id="2" name="Picture 1">
            <a:extLst>
              <a:ext uri="{FF2B5EF4-FFF2-40B4-BE49-F238E27FC236}">
                <a16:creationId xmlns:a16="http://schemas.microsoft.com/office/drawing/2014/main" id="{B2D95D7E-458E-4505-8EE2-0369F2833787}"/>
              </a:ext>
            </a:extLst>
          </p:cNvPr>
          <p:cNvPicPr>
            <a:picLocks noChangeAspect="1"/>
          </p:cNvPicPr>
          <p:nvPr/>
        </p:nvPicPr>
        <p:blipFill>
          <a:blip r:embed="rId3"/>
          <a:stretch>
            <a:fillRect/>
          </a:stretch>
        </p:blipFill>
        <p:spPr>
          <a:xfrm>
            <a:off x="75416" y="1678487"/>
            <a:ext cx="8763000" cy="3355149"/>
          </a:xfrm>
          <a:prstGeom prst="rect">
            <a:avLst/>
          </a:prstGeom>
        </p:spPr>
      </p:pic>
    </p:spTree>
    <p:extLst>
      <p:ext uri="{BB962C8B-B14F-4D97-AF65-F5344CB8AC3E}">
        <p14:creationId xmlns:p14="http://schemas.microsoft.com/office/powerpoint/2010/main" val="8019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590800" y="914400"/>
            <a:ext cx="6096000" cy="5486400"/>
          </a:xfrm>
        </p:spPr>
        <p:txBody>
          <a:bodyPr/>
          <a:lstStyle/>
          <a:p>
            <a:pPr marL="0" indent="0">
              <a:buNone/>
            </a:pPr>
            <a:r>
              <a:rPr lang="en-US" b="1" dirty="0">
                <a:solidFill>
                  <a:srgbClr val="FF0000"/>
                </a:solidFill>
              </a:rPr>
              <a:t>Red warning triangle</a:t>
            </a:r>
            <a:r>
              <a:rPr lang="en-US" dirty="0"/>
              <a:t>: Appraiser/Analyst only</a:t>
            </a:r>
          </a:p>
          <a:p>
            <a:pPr marL="0" indent="0">
              <a:buNone/>
            </a:pPr>
            <a:r>
              <a:rPr lang="en-US" b="1" dirty="0">
                <a:solidFill>
                  <a:srgbClr val="FF0000"/>
                </a:solidFill>
              </a:rPr>
              <a:t>Red stop sign</a:t>
            </a:r>
            <a:r>
              <a:rPr lang="en-US" dirty="0"/>
              <a:t>: Location of PHI</a:t>
            </a:r>
          </a:p>
          <a:p>
            <a:pPr marL="0" indent="0">
              <a:buNone/>
            </a:pPr>
            <a:endParaRPr lang="en-US" dirty="0"/>
          </a:p>
          <a:p>
            <a:pPr marL="0" indent="0">
              <a:buNone/>
            </a:pPr>
            <a:endParaRPr lang="en-US" dirty="0"/>
          </a:p>
          <a:p>
            <a:pPr marL="0" indent="0">
              <a:buNone/>
            </a:pPr>
            <a:endParaRPr lang="en-US" b="1" dirty="0">
              <a:solidFill>
                <a:schemeClr val="tx1"/>
              </a:solidFill>
            </a:endParaRPr>
          </a:p>
          <a:p>
            <a:pPr marL="0" indent="0">
              <a:buNone/>
            </a:pPr>
            <a:r>
              <a:rPr lang="en-US" b="1" dirty="0">
                <a:solidFill>
                  <a:schemeClr val="tx1"/>
                </a:solidFill>
              </a:rPr>
              <a:t>Green checkmark</a:t>
            </a:r>
            <a:r>
              <a:rPr lang="en-US" dirty="0"/>
              <a:t>: SOE/example is complete</a:t>
            </a:r>
          </a:p>
          <a:p>
            <a:pPr marL="0" indent="0">
              <a:buNone/>
            </a:pPr>
            <a:r>
              <a:rPr lang="en-US" b="1" dirty="0">
                <a:solidFill>
                  <a:srgbClr val="FFFF00"/>
                </a:solidFill>
              </a:rPr>
              <a:t>Yellow warning triangle</a:t>
            </a:r>
            <a:r>
              <a:rPr lang="en-US" dirty="0"/>
              <a:t>: Appraiser/Analyst only</a:t>
            </a:r>
          </a:p>
          <a:p>
            <a:pPr marL="0" indent="0">
              <a:buNone/>
            </a:pPr>
            <a:r>
              <a:rPr lang="en-US" b="1" dirty="0">
                <a:solidFill>
                  <a:srgbClr val="FFC000"/>
                </a:solidFill>
              </a:rPr>
              <a:t>Open lock icon</a:t>
            </a:r>
            <a:r>
              <a:rPr lang="en-US" dirty="0"/>
              <a:t>: SOE/example has been unlocked; user may edit/provide additional information</a:t>
            </a:r>
          </a:p>
          <a:p>
            <a:pPr marL="0" indent="0">
              <a:buNone/>
            </a:pPr>
            <a:r>
              <a:rPr lang="en-US" b="1" dirty="0">
                <a:solidFill>
                  <a:srgbClr val="FFC000"/>
                </a:solidFill>
              </a:rPr>
              <a:t>Closed Lock icon</a:t>
            </a:r>
            <a:r>
              <a:rPr lang="en-US" dirty="0"/>
              <a:t>: SOE/example is locked</a:t>
            </a:r>
          </a:p>
          <a:p>
            <a:pPr marL="0" indent="0">
              <a:buNone/>
            </a:pPr>
            <a:r>
              <a:rPr lang="en-US" b="1" dirty="0">
                <a:solidFill>
                  <a:schemeClr val="tx1"/>
                </a:solidFill>
              </a:rPr>
              <a:t>Green "New" icon</a:t>
            </a:r>
            <a:r>
              <a:rPr lang="en-US" dirty="0"/>
              <a:t>: indicates to Appraisers and Analysts that applicant has submitted revised information.</a:t>
            </a:r>
          </a:p>
        </p:txBody>
      </p:sp>
      <p:sp>
        <p:nvSpPr>
          <p:cNvPr id="4" name="Text Placeholder 3"/>
          <p:cNvSpPr>
            <a:spLocks noGrp="1"/>
          </p:cNvSpPr>
          <p:nvPr>
            <p:ph type="body" sz="quarter" idx="13"/>
          </p:nvPr>
        </p:nvSpPr>
        <p:spPr/>
        <p:txBody>
          <a:bodyPr/>
          <a:lstStyle/>
          <a:p>
            <a:r>
              <a:rPr lang="en-US" dirty="0"/>
              <a:t>Left Navigation Icons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2362200" cy="534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44C015EA-7E21-46F5-AE94-2AC6577BA831}"/>
              </a:ext>
            </a:extLst>
          </p:cNvPr>
          <p:cNvPicPr>
            <a:picLocks noChangeAspect="1"/>
          </p:cNvPicPr>
          <p:nvPr/>
        </p:nvPicPr>
        <p:blipFill>
          <a:blip r:embed="rId3"/>
          <a:stretch>
            <a:fillRect/>
          </a:stretch>
        </p:blipFill>
        <p:spPr>
          <a:xfrm>
            <a:off x="2667000" y="1752600"/>
            <a:ext cx="3336160" cy="990600"/>
          </a:xfrm>
          <a:prstGeom prst="rect">
            <a:avLst/>
          </a:prstGeom>
        </p:spPr>
      </p:pic>
    </p:spTree>
    <p:extLst>
      <p:ext uri="{BB962C8B-B14F-4D97-AF65-F5344CB8AC3E}">
        <p14:creationId xmlns:p14="http://schemas.microsoft.com/office/powerpoint/2010/main" val="139753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t>Document </a:t>
            </a:r>
            <a:r>
              <a:rPr lang="en-US" dirty="0"/>
              <a:t>Library</a:t>
            </a:r>
          </a:p>
        </p:txBody>
      </p:sp>
      <p:pic>
        <p:nvPicPr>
          <p:cNvPr id="2" name="Picture 1">
            <a:extLst>
              <a:ext uri="{FF2B5EF4-FFF2-40B4-BE49-F238E27FC236}">
                <a16:creationId xmlns:a16="http://schemas.microsoft.com/office/drawing/2014/main" id="{D9E9E091-05A5-4385-B2DD-6C69024CD5E1}"/>
              </a:ext>
            </a:extLst>
          </p:cNvPr>
          <p:cNvPicPr>
            <a:picLocks noChangeAspect="1"/>
          </p:cNvPicPr>
          <p:nvPr/>
        </p:nvPicPr>
        <p:blipFill>
          <a:blip r:embed="rId3"/>
          <a:stretch>
            <a:fillRect/>
          </a:stretch>
        </p:blipFill>
        <p:spPr>
          <a:xfrm>
            <a:off x="98856" y="1060620"/>
            <a:ext cx="8758655" cy="5410200"/>
          </a:xfrm>
          <a:prstGeom prst="rect">
            <a:avLst/>
          </a:prstGeom>
        </p:spPr>
      </p:pic>
    </p:spTree>
    <p:extLst>
      <p:ext uri="{BB962C8B-B14F-4D97-AF65-F5344CB8AC3E}">
        <p14:creationId xmlns:p14="http://schemas.microsoft.com/office/powerpoint/2010/main" val="2012798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Function Fields</a:t>
            </a:r>
          </a:p>
        </p:txBody>
      </p:sp>
      <p:sp>
        <p:nvSpPr>
          <p:cNvPr id="4" name="Content Placeholder 3"/>
          <p:cNvSpPr>
            <a:spLocks noGrp="1"/>
          </p:cNvSpPr>
          <p:nvPr>
            <p:ph idx="1"/>
          </p:nvPr>
        </p:nvSpPr>
        <p:spPr>
          <a:xfrm>
            <a:off x="304800" y="3200400"/>
            <a:ext cx="8382000" cy="3306763"/>
          </a:xfrm>
        </p:spPr>
        <p:txBody>
          <a:bodyPr/>
          <a:lstStyle/>
          <a:p>
            <a:r>
              <a:rPr lang="en-US" b="1" dirty="0"/>
              <a:t>Update:</a:t>
            </a:r>
            <a:r>
              <a:rPr lang="en-US" dirty="0"/>
              <a:t> The function uploads a new/updated document to replace the existing document. When a document is updated, links to SOEs/examples </a:t>
            </a:r>
            <a:r>
              <a:rPr lang="en-US" u="sng" dirty="0"/>
              <a:t>remain active</a:t>
            </a:r>
            <a:r>
              <a:rPr lang="en-US" dirty="0"/>
              <a:t>. </a:t>
            </a:r>
          </a:p>
          <a:p>
            <a:r>
              <a:rPr lang="en-US" b="1" dirty="0"/>
              <a:t>Archive:</a:t>
            </a:r>
            <a:r>
              <a:rPr lang="en-US" dirty="0"/>
              <a:t>  When an applicant determines that a document is not needed for the current use, but may be needed later in the process, this is when they want to archive the document. </a:t>
            </a:r>
          </a:p>
          <a:p>
            <a:r>
              <a:rPr lang="en-US" b="1" dirty="0"/>
              <a:t>Retrieve:</a:t>
            </a:r>
            <a:r>
              <a:rPr lang="en-US" dirty="0"/>
              <a:t> When an applicant determines that they want access to an archived document, they are able to “retrieve” it. Retrieving a document makes it available to the team for use in the current process. </a:t>
            </a: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17924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32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Duplicate Document Upload Error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066800"/>
            <a:ext cx="8668701"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57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568EE3-D600-4A73-8E64-13FC5BB70FDC}"/>
              </a:ext>
            </a:extLst>
          </p:cNvPr>
          <p:cNvSpPr>
            <a:spLocks noGrp="1"/>
          </p:cNvSpPr>
          <p:nvPr>
            <p:ph idx="1"/>
          </p:nvPr>
        </p:nvSpPr>
        <p:spPr>
          <a:xfrm>
            <a:off x="152400" y="1066800"/>
            <a:ext cx="8610600" cy="5410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Clicking the “Ready for CNO Review" button marks the Source of Evidence/Example as completed. </a:t>
            </a:r>
          </a:p>
          <a:p>
            <a:r>
              <a:rPr lang="en-US" dirty="0"/>
              <a:t>ADAM then validates that the user has flagged for submission only one Narrative and only up to 5 Evidence documents.</a:t>
            </a:r>
          </a:p>
        </p:txBody>
      </p:sp>
      <p:sp>
        <p:nvSpPr>
          <p:cNvPr id="3" name="Text Placeholder 2">
            <a:extLst>
              <a:ext uri="{FF2B5EF4-FFF2-40B4-BE49-F238E27FC236}">
                <a16:creationId xmlns:a16="http://schemas.microsoft.com/office/drawing/2014/main" id="{40F68585-2395-45B6-AFCE-32F9760474B7}"/>
              </a:ext>
            </a:extLst>
          </p:cNvPr>
          <p:cNvSpPr>
            <a:spLocks noGrp="1"/>
          </p:cNvSpPr>
          <p:nvPr>
            <p:ph type="body" sz="quarter" idx="13"/>
          </p:nvPr>
        </p:nvSpPr>
        <p:spPr/>
        <p:txBody>
          <a:bodyPr/>
          <a:lstStyle/>
          <a:p>
            <a:r>
              <a:rPr lang="en-US" dirty="0"/>
              <a:t>Simple Upload User</a:t>
            </a:r>
          </a:p>
          <a:p>
            <a:r>
              <a:rPr lang="en-US" dirty="0"/>
              <a:t>Submit/Manage Written Documentation</a:t>
            </a:r>
          </a:p>
        </p:txBody>
      </p:sp>
      <p:pic>
        <p:nvPicPr>
          <p:cNvPr id="4" name="Picture 3">
            <a:extLst>
              <a:ext uri="{FF2B5EF4-FFF2-40B4-BE49-F238E27FC236}">
                <a16:creationId xmlns:a16="http://schemas.microsoft.com/office/drawing/2014/main" id="{CB8D4E66-994A-40AA-A8D2-2CC6BB0CDCFE}"/>
              </a:ext>
            </a:extLst>
          </p:cNvPr>
          <p:cNvPicPr>
            <a:picLocks noChangeAspect="1"/>
          </p:cNvPicPr>
          <p:nvPr/>
        </p:nvPicPr>
        <p:blipFill>
          <a:blip r:embed="rId3"/>
          <a:stretch>
            <a:fillRect/>
          </a:stretch>
        </p:blipFill>
        <p:spPr>
          <a:xfrm>
            <a:off x="76198" y="1023261"/>
            <a:ext cx="8770401" cy="3962400"/>
          </a:xfrm>
          <a:prstGeom prst="rect">
            <a:avLst/>
          </a:prstGeom>
        </p:spPr>
      </p:pic>
    </p:spTree>
    <p:extLst>
      <p:ext uri="{BB962C8B-B14F-4D97-AF65-F5344CB8AC3E}">
        <p14:creationId xmlns:p14="http://schemas.microsoft.com/office/powerpoint/2010/main" val="3200749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Add Previously Uploaded Document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71336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38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Simple Upload User</a:t>
            </a:r>
          </a:p>
          <a:p>
            <a:r>
              <a:rPr lang="en-US" dirty="0"/>
              <a:t>Document Flagging Error</a:t>
            </a:r>
          </a:p>
        </p:txBody>
      </p:sp>
      <p:pic>
        <p:nvPicPr>
          <p:cNvPr id="2" name="Picture 1">
            <a:extLst>
              <a:ext uri="{FF2B5EF4-FFF2-40B4-BE49-F238E27FC236}">
                <a16:creationId xmlns:a16="http://schemas.microsoft.com/office/drawing/2014/main" id="{6D0BBAC1-6FDD-43A1-9FBD-2FAFC44CF444}"/>
              </a:ext>
            </a:extLst>
          </p:cNvPr>
          <p:cNvPicPr>
            <a:picLocks noChangeAspect="1"/>
          </p:cNvPicPr>
          <p:nvPr/>
        </p:nvPicPr>
        <p:blipFill>
          <a:blip r:embed="rId3"/>
          <a:stretch>
            <a:fillRect/>
          </a:stretch>
        </p:blipFill>
        <p:spPr>
          <a:xfrm>
            <a:off x="54430" y="1213994"/>
            <a:ext cx="8839200" cy="4282345"/>
          </a:xfrm>
          <a:prstGeom prst="rect">
            <a:avLst/>
          </a:prstGeom>
        </p:spPr>
      </p:pic>
    </p:spTree>
    <p:extLst>
      <p:ext uri="{BB962C8B-B14F-4D97-AF65-F5344CB8AC3E}">
        <p14:creationId xmlns:p14="http://schemas.microsoft.com/office/powerpoint/2010/main" val="462151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8686800" cy="54864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200" dirty="0"/>
          </a:p>
          <a:p>
            <a:r>
              <a:rPr lang="en-US" sz="2200" dirty="0"/>
              <a:t>When you “Ready for CNO Review”, ADAM conducts </a:t>
            </a:r>
            <a:r>
              <a:rPr lang="en-US" sz="2200" dirty="0">
                <a:solidFill>
                  <a:srgbClr val="FFFF66"/>
                </a:solidFill>
              </a:rPr>
              <a:t>validation </a:t>
            </a:r>
            <a:r>
              <a:rPr lang="en-US" sz="2200" dirty="0"/>
              <a:t>to ensure that at one narrative and at least one evidence file have been flagged. </a:t>
            </a:r>
          </a:p>
          <a:p>
            <a:r>
              <a:rPr lang="en-US" sz="2200" dirty="0"/>
              <a:t>An error message displays if a requirement is not met.</a:t>
            </a:r>
          </a:p>
        </p:txBody>
      </p:sp>
      <p:sp>
        <p:nvSpPr>
          <p:cNvPr id="3" name="Text Placeholder 2"/>
          <p:cNvSpPr>
            <a:spLocks noGrp="1"/>
          </p:cNvSpPr>
          <p:nvPr>
            <p:ph type="body" sz="quarter" idx="13"/>
          </p:nvPr>
        </p:nvSpPr>
        <p:spPr/>
        <p:txBody>
          <a:bodyPr/>
          <a:lstStyle/>
          <a:p>
            <a:r>
              <a:rPr lang="en-US" dirty="0"/>
              <a:t>Validation of Submission Requirements</a:t>
            </a:r>
          </a:p>
        </p:txBody>
      </p:sp>
      <p:pic>
        <p:nvPicPr>
          <p:cNvPr id="5" name="Picture 4">
            <a:extLst>
              <a:ext uri="{FF2B5EF4-FFF2-40B4-BE49-F238E27FC236}">
                <a16:creationId xmlns:a16="http://schemas.microsoft.com/office/drawing/2014/main" id="{44878F8B-39A1-4DBD-929A-00CBC1F165FC}"/>
              </a:ext>
            </a:extLst>
          </p:cNvPr>
          <p:cNvPicPr>
            <a:picLocks noChangeAspect="1"/>
          </p:cNvPicPr>
          <p:nvPr/>
        </p:nvPicPr>
        <p:blipFill>
          <a:blip r:embed="rId3"/>
          <a:stretch>
            <a:fillRect/>
          </a:stretch>
        </p:blipFill>
        <p:spPr>
          <a:xfrm>
            <a:off x="76200" y="1251861"/>
            <a:ext cx="8763000" cy="3137034"/>
          </a:xfrm>
          <a:prstGeom prst="rect">
            <a:avLst/>
          </a:prstGeom>
        </p:spPr>
      </p:pic>
    </p:spTree>
    <p:extLst>
      <p:ext uri="{BB962C8B-B14F-4D97-AF65-F5344CB8AC3E}">
        <p14:creationId xmlns:p14="http://schemas.microsoft.com/office/powerpoint/2010/main" val="408605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70E3B-4534-427C-8FE1-4D68BC3F9DD9}"/>
              </a:ext>
            </a:extLst>
          </p:cNvPr>
          <p:cNvSpPr>
            <a:spLocks noGrp="1"/>
          </p:cNvSpPr>
          <p:nvPr>
            <p:ph idx="1"/>
          </p:nvPr>
        </p:nvSpPr>
        <p:spPr>
          <a:xfrm>
            <a:off x="914400" y="1752599"/>
            <a:ext cx="7162800" cy="2743201"/>
          </a:xfrm>
        </p:spPr>
        <p:txBody>
          <a:bodyPr/>
          <a:lstStyle/>
          <a:p>
            <a:pPr marL="0" indent="0">
              <a:buNone/>
            </a:pPr>
            <a:r>
              <a:rPr lang="en-US" sz="2400" dirty="0"/>
              <a:t>No Narrative Required:	</a:t>
            </a:r>
          </a:p>
          <a:p>
            <a:pPr marL="0" indent="461963">
              <a:spcBef>
                <a:spcPts val="0"/>
              </a:spcBef>
              <a:buNone/>
            </a:pPr>
            <a:r>
              <a:rPr lang="en-US" sz="2400" dirty="0"/>
              <a:t>OO2	OO4		OO5		OO7</a:t>
            </a:r>
          </a:p>
          <a:p>
            <a:pPr marL="0" indent="461963">
              <a:spcBef>
                <a:spcPts val="0"/>
              </a:spcBef>
              <a:buNone/>
            </a:pPr>
            <a:r>
              <a:rPr lang="en-US" sz="2400" dirty="0"/>
              <a:t>OO8	OO9		OO10</a:t>
            </a:r>
          </a:p>
          <a:p>
            <a:endParaRPr lang="en-US" sz="500" dirty="0"/>
          </a:p>
          <a:p>
            <a:pPr marL="0" indent="0">
              <a:buNone/>
            </a:pPr>
            <a:r>
              <a:rPr lang="en-US" sz="2400" dirty="0"/>
              <a:t>No Evidence Required:</a:t>
            </a:r>
          </a:p>
          <a:p>
            <a:pPr marL="457200" lvl="1" indent="0">
              <a:spcBef>
                <a:spcPts val="0"/>
              </a:spcBef>
              <a:buNone/>
            </a:pPr>
            <a:r>
              <a:rPr lang="en-US" sz="2400" dirty="0"/>
              <a:t>OO1	OO6		SE9a		EP18EO</a:t>
            </a:r>
          </a:p>
          <a:p>
            <a:pPr marL="457200" lvl="1" indent="0">
              <a:spcBef>
                <a:spcPts val="0"/>
              </a:spcBef>
              <a:buNone/>
            </a:pPr>
            <a:r>
              <a:rPr lang="en-US" sz="2400" dirty="0"/>
              <a:t>EP19EO	EP20EO	E</a:t>
            </a:r>
            <a:r>
              <a:rPr lang="en-US" sz="2200" dirty="0"/>
              <a:t>P21EO	NK1</a:t>
            </a:r>
          </a:p>
          <a:p>
            <a:pPr marL="457200" lvl="1" indent="0">
              <a:buNone/>
            </a:pPr>
            <a:endParaRPr lang="en-US" sz="1400" dirty="0"/>
          </a:p>
          <a:p>
            <a:pPr marL="457200" lvl="1" indent="0">
              <a:buNone/>
            </a:pPr>
            <a:endParaRPr lang="en-US" sz="2200" dirty="0"/>
          </a:p>
          <a:p>
            <a:pPr marL="857250" lvl="2" indent="0">
              <a:buNone/>
            </a:pPr>
            <a:r>
              <a:rPr lang="en-US" sz="2200" dirty="0"/>
              <a:t>					</a:t>
            </a:r>
          </a:p>
          <a:p>
            <a:pPr marL="857250" lvl="2" indent="0">
              <a:buNone/>
            </a:pPr>
            <a:endParaRPr lang="en-US" sz="2200" dirty="0"/>
          </a:p>
          <a:p>
            <a:pPr marL="457200" lvl="1" indent="0">
              <a:buNone/>
            </a:pPr>
            <a:r>
              <a:rPr lang="en-US" sz="2400" dirty="0"/>
              <a:t>			</a:t>
            </a:r>
          </a:p>
          <a:p>
            <a:pPr marL="457200" lvl="1" indent="0">
              <a:buNone/>
            </a:pPr>
            <a:r>
              <a:rPr lang="en-US" sz="2400" dirty="0"/>
              <a:t>				</a:t>
            </a:r>
          </a:p>
        </p:txBody>
      </p:sp>
      <p:sp>
        <p:nvSpPr>
          <p:cNvPr id="3" name="Text Placeholder 2">
            <a:extLst>
              <a:ext uri="{FF2B5EF4-FFF2-40B4-BE49-F238E27FC236}">
                <a16:creationId xmlns:a16="http://schemas.microsoft.com/office/drawing/2014/main" id="{F1306313-C083-4C00-A4AF-F646A7A976A8}"/>
              </a:ext>
            </a:extLst>
          </p:cNvPr>
          <p:cNvSpPr>
            <a:spLocks noGrp="1"/>
          </p:cNvSpPr>
          <p:nvPr>
            <p:ph type="body" sz="quarter" idx="13"/>
          </p:nvPr>
        </p:nvSpPr>
        <p:spPr/>
        <p:txBody>
          <a:bodyPr/>
          <a:lstStyle/>
          <a:p>
            <a:r>
              <a:rPr lang="en-US" dirty="0"/>
              <a:t>Organizational Overview and SOE/Examples Needing only Narrative or Evidence</a:t>
            </a:r>
          </a:p>
        </p:txBody>
      </p:sp>
    </p:spTree>
    <p:extLst>
      <p:ext uri="{BB962C8B-B14F-4D97-AF65-F5344CB8AC3E}">
        <p14:creationId xmlns:p14="http://schemas.microsoft.com/office/powerpoint/2010/main" val="282992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p:cNvSpPr>
          <p:nvPr>
            <p:ph idx="1"/>
          </p:nvPr>
        </p:nvSpPr>
        <p:spPr>
          <a:xfrm>
            <a:off x="228600" y="990600"/>
            <a:ext cx="8534400" cy="5486400"/>
          </a:xfrm>
        </p:spPr>
        <p:txBody>
          <a:bodyPr/>
          <a:lstStyle/>
          <a:p>
            <a:pPr eaLnBrk="1" hangingPunct="1"/>
            <a:r>
              <a:rPr lang="en-US" altLang="en-US" sz="2400" dirty="0">
                <a:latin typeface="Arial" charset="0"/>
                <a:cs typeface="Arial" charset="0"/>
              </a:rPr>
              <a:t>Organization </a:t>
            </a:r>
            <a:r>
              <a:rPr lang="en-US" altLang="en-US" sz="2400" u="sng" dirty="0">
                <a:latin typeface="Arial" charset="0"/>
                <a:cs typeface="Arial" charset="0"/>
              </a:rPr>
              <a:t>Administrator</a:t>
            </a:r>
          </a:p>
          <a:p>
            <a:pPr lvl="1" eaLnBrk="1" hangingPunct="1"/>
            <a:r>
              <a:rPr lang="en-US" altLang="en-US" sz="2200">
                <a:latin typeface="Arial" charset="0"/>
                <a:cs typeface="Arial" charset="0"/>
              </a:rPr>
              <a:t>Maintains the </a:t>
            </a:r>
            <a:r>
              <a:rPr lang="en-US" altLang="en-US" sz="2200" dirty="0">
                <a:latin typeface="Arial" charset="0"/>
                <a:cs typeface="Arial" charset="0"/>
              </a:rPr>
              <a:t>organization’s accounts</a:t>
            </a:r>
          </a:p>
          <a:p>
            <a:pPr lvl="1" eaLnBrk="1" hangingPunct="1"/>
            <a:r>
              <a:rPr lang="en-US" altLang="en-US" sz="2200" dirty="0">
                <a:latin typeface="Arial" charset="0"/>
                <a:cs typeface="Arial" charset="0"/>
              </a:rPr>
              <a:t>Creates/edits narrative and evidence</a:t>
            </a:r>
          </a:p>
          <a:p>
            <a:pPr lvl="1" eaLnBrk="1" hangingPunct="1"/>
            <a:r>
              <a:rPr lang="en-US" altLang="en-US" sz="2200" dirty="0">
                <a:latin typeface="Arial" charset="0"/>
                <a:cs typeface="Arial" charset="0"/>
              </a:rPr>
              <a:t>Submits narrative and evidence to the Magnet Program office</a:t>
            </a:r>
          </a:p>
          <a:p>
            <a:pPr eaLnBrk="1" hangingPunct="1"/>
            <a:r>
              <a:rPr lang="en-US" altLang="en-US" sz="2400" dirty="0">
                <a:latin typeface="Arial" charset="0"/>
                <a:cs typeface="Arial" charset="0"/>
              </a:rPr>
              <a:t>Organization </a:t>
            </a:r>
            <a:r>
              <a:rPr lang="en-US" altLang="en-US" sz="2400" u="sng" dirty="0">
                <a:latin typeface="Arial" charset="0"/>
                <a:cs typeface="Arial" charset="0"/>
              </a:rPr>
              <a:t>Contributor</a:t>
            </a:r>
          </a:p>
          <a:p>
            <a:pPr lvl="1" eaLnBrk="1" hangingPunct="1"/>
            <a:r>
              <a:rPr lang="en-US" altLang="en-US" sz="2200" dirty="0">
                <a:latin typeface="Arial" charset="0"/>
                <a:cs typeface="Arial" charset="0"/>
              </a:rPr>
              <a:t>Creates/edits narrative and evidence</a:t>
            </a:r>
          </a:p>
          <a:p>
            <a:pPr eaLnBrk="1" hangingPunct="1"/>
            <a:r>
              <a:rPr lang="en-US" altLang="en-US" sz="2400" dirty="0">
                <a:latin typeface="Arial" charset="0"/>
                <a:cs typeface="Arial" charset="0"/>
              </a:rPr>
              <a:t>Organizational </a:t>
            </a:r>
            <a:r>
              <a:rPr lang="en-US" altLang="en-US" sz="2400" u="sng" dirty="0">
                <a:latin typeface="Arial" charset="0"/>
                <a:cs typeface="Arial" charset="0"/>
              </a:rPr>
              <a:t>Pre-Submission Reviewer</a:t>
            </a:r>
          </a:p>
          <a:p>
            <a:pPr lvl="1" eaLnBrk="1" hangingPunct="1"/>
            <a:r>
              <a:rPr lang="en-US" altLang="en-US" sz="2200" dirty="0">
                <a:latin typeface="Arial" charset="0"/>
                <a:cs typeface="Arial" charset="0"/>
              </a:rPr>
              <a:t>Views (cannot edit) all narrative and evidence</a:t>
            </a:r>
          </a:p>
          <a:p>
            <a:pPr lvl="1" eaLnBrk="1" hangingPunct="1"/>
            <a:r>
              <a:rPr lang="en-US" altLang="en-US" sz="2200" dirty="0">
                <a:latin typeface="Arial" charset="0"/>
                <a:cs typeface="Arial" charset="0"/>
              </a:rPr>
              <a:t>Typically leadership selecting the final drafts for each SOE/example for submission to the Magnet Program office</a:t>
            </a:r>
          </a:p>
          <a:p>
            <a:pPr eaLnBrk="1" hangingPunct="1"/>
            <a:r>
              <a:rPr lang="en-US" altLang="en-US" sz="2400" dirty="0">
                <a:latin typeface="Arial" charset="0"/>
                <a:cs typeface="Arial" charset="0"/>
              </a:rPr>
              <a:t>Organizational </a:t>
            </a:r>
            <a:r>
              <a:rPr lang="en-US" altLang="en-US" sz="2400" u="sng" dirty="0">
                <a:latin typeface="Arial" charset="0"/>
                <a:cs typeface="Arial" charset="0"/>
              </a:rPr>
              <a:t>Post-Submission Reviewer</a:t>
            </a:r>
          </a:p>
          <a:p>
            <a:pPr lvl="1" eaLnBrk="1" hangingPunct="1"/>
            <a:r>
              <a:rPr lang="en-US" altLang="en-US" sz="2200" dirty="0">
                <a:latin typeface="Arial" charset="0"/>
                <a:cs typeface="Arial" charset="0"/>
              </a:rPr>
              <a:t>Views (cannot edit) narrative and evidence submitted to the Magnet Program office</a:t>
            </a:r>
          </a:p>
          <a:p>
            <a:pPr lvl="1" eaLnBrk="1" hangingPunct="1"/>
            <a:endParaRPr lang="en-US" altLang="en-US" dirty="0">
              <a:latin typeface="Arial" charset="0"/>
              <a:cs typeface="Arial" charset="0"/>
            </a:endParaRPr>
          </a:p>
        </p:txBody>
      </p:sp>
      <p:sp>
        <p:nvSpPr>
          <p:cNvPr id="28675" name="Text Placeholder 6"/>
          <p:cNvSpPr>
            <a:spLocks noGrp="1"/>
          </p:cNvSpPr>
          <p:nvPr>
            <p:ph type="body" sz="quarter" idx="13"/>
          </p:nvPr>
        </p:nvSpPr>
        <p:spPr/>
        <p:txBody>
          <a:bodyPr/>
          <a:lstStyle/>
          <a:p>
            <a:pPr eaLnBrk="1" hangingPunct="1"/>
            <a:r>
              <a:rPr lang="en-US" altLang="en-US" dirty="0">
                <a:latin typeface="Arial" charset="0"/>
                <a:cs typeface="Arial" charset="0"/>
              </a:rPr>
              <a:t>Organization User Types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412B40-D51F-432E-AA53-30BC52454059}"/>
              </a:ext>
            </a:extLst>
          </p:cNvPr>
          <p:cNvSpPr>
            <a:spLocks noGrp="1"/>
          </p:cNvSpPr>
          <p:nvPr>
            <p:ph idx="1"/>
          </p:nvPr>
        </p:nvSpPr>
        <p:spPr>
          <a:xfrm>
            <a:off x="228600" y="990600"/>
            <a:ext cx="8458200" cy="5135563"/>
          </a:xfrm>
        </p:spPr>
        <p:txBody>
          <a:bodyPr/>
          <a:lstStyle/>
          <a:p>
            <a:pPr>
              <a:buFont typeface="Arial" panose="020B0604020202020204" pitchFamily="34" charset="0"/>
              <a:buChar char="•"/>
            </a:pPr>
            <a:r>
              <a:rPr lang="en-US" sz="2400" dirty="0"/>
              <a:t>Some OOs/SOE/Examples require only a narrative or only evidence.</a:t>
            </a:r>
          </a:p>
          <a:p>
            <a:pPr lvl="1">
              <a:buFont typeface="Arial" panose="020B0604020202020204" pitchFamily="34" charset="0"/>
              <a:buChar char="•"/>
            </a:pPr>
            <a:r>
              <a:rPr lang="en-US" sz="2200" dirty="0"/>
              <a:t>Create a file named “Narrative Replacement” and another file named “Evidence Replacement”.</a:t>
            </a:r>
          </a:p>
          <a:p>
            <a:pPr lvl="1">
              <a:buFont typeface="Arial" panose="020B0604020202020204" pitchFamily="34" charset="0"/>
              <a:buChar char="•"/>
            </a:pPr>
            <a:r>
              <a:rPr lang="en-US" sz="2200" dirty="0"/>
              <a:t>Upload these two files to the Document Library.</a:t>
            </a:r>
          </a:p>
          <a:p>
            <a:pPr lvl="1">
              <a:buFont typeface="Arial" panose="020B0604020202020204" pitchFamily="34" charset="0"/>
              <a:buChar char="•"/>
            </a:pPr>
            <a:r>
              <a:rPr lang="en-US" sz="2200" dirty="0"/>
              <a:t>Upload one of these two files as indicated for each of the Organizational Overview and SOE/Examples listed above.</a:t>
            </a:r>
          </a:p>
          <a:p>
            <a:pPr>
              <a:buFont typeface="Arial" panose="020B0604020202020204" pitchFamily="34" charset="0"/>
              <a:buChar char="•"/>
            </a:pPr>
            <a:r>
              <a:rPr lang="en-US" sz="2400" dirty="0"/>
              <a:t>For OOs that ask for evidence such as “quality plan(s)” or policies regarding “rights”, combine individual documents into piece of evidence meet </a:t>
            </a:r>
            <a:r>
              <a:rPr lang="en-US" sz="2400"/>
              <a:t>system limits on the number of  </a:t>
            </a:r>
            <a:r>
              <a:rPr lang="en-US" sz="2400" dirty="0"/>
              <a:t>pieces </a:t>
            </a:r>
            <a:r>
              <a:rPr lang="en-US" sz="2400"/>
              <a:t>of evidence.</a:t>
            </a:r>
            <a:endParaRPr lang="en-US" sz="2400" dirty="0"/>
          </a:p>
          <a:p>
            <a:pPr>
              <a:buFont typeface="Arial" panose="020B0604020202020204" pitchFamily="34" charset="0"/>
              <a:buChar char="•"/>
            </a:pPr>
            <a:r>
              <a:rPr lang="en-US" sz="2400" dirty="0"/>
              <a:t>Provide copies of the most recent quality plans</a:t>
            </a:r>
          </a:p>
          <a:p>
            <a:pPr>
              <a:buFont typeface="Arial" panose="020B0604020202020204" pitchFamily="34" charset="0"/>
              <a:buChar char="•"/>
            </a:pPr>
            <a:r>
              <a:rPr lang="en-US" sz="2400" dirty="0"/>
              <a:t>Graphs for EOs must be submitted as evidence.</a:t>
            </a:r>
          </a:p>
          <a:p>
            <a:pPr>
              <a:buFont typeface="Arial" panose="020B0604020202020204" pitchFamily="34" charset="0"/>
              <a:buChar char="•"/>
            </a:pPr>
            <a:endParaRPr lang="en-US" sz="2400" dirty="0"/>
          </a:p>
          <a:p>
            <a:pPr marL="457200" lvl="1" indent="0">
              <a:buNone/>
            </a:pPr>
            <a:endParaRPr lang="en-US" sz="2200" dirty="0"/>
          </a:p>
          <a:p>
            <a:endParaRPr lang="en-US" dirty="0"/>
          </a:p>
        </p:txBody>
      </p:sp>
      <p:sp>
        <p:nvSpPr>
          <p:cNvPr id="3" name="Text Placeholder 2">
            <a:extLst>
              <a:ext uri="{FF2B5EF4-FFF2-40B4-BE49-F238E27FC236}">
                <a16:creationId xmlns:a16="http://schemas.microsoft.com/office/drawing/2014/main" id="{4E50DC0E-D0B3-4DEF-95AF-F25B845BADFA}"/>
              </a:ext>
            </a:extLst>
          </p:cNvPr>
          <p:cNvSpPr>
            <a:spLocks noGrp="1"/>
          </p:cNvSpPr>
          <p:nvPr>
            <p:ph type="body" sz="quarter" idx="13"/>
          </p:nvPr>
        </p:nvSpPr>
        <p:spPr/>
        <p:txBody>
          <a:bodyPr/>
          <a:lstStyle/>
          <a:p>
            <a:r>
              <a:rPr lang="en-US" dirty="0"/>
              <a:t>Organizational Overview and SOE/Examples Special Cases</a:t>
            </a:r>
          </a:p>
        </p:txBody>
      </p:sp>
    </p:spTree>
    <p:extLst>
      <p:ext uri="{BB962C8B-B14F-4D97-AF65-F5344CB8AC3E}">
        <p14:creationId xmlns:p14="http://schemas.microsoft.com/office/powerpoint/2010/main" val="226728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DACB0A-D672-4200-AE44-3B5E4F6D1B03}"/>
              </a:ext>
            </a:extLst>
          </p:cNvPr>
          <p:cNvSpPr>
            <a:spLocks noGrp="1"/>
          </p:cNvSpPr>
          <p:nvPr>
            <p:ph type="body" sz="quarter" idx="13"/>
          </p:nvPr>
        </p:nvSpPr>
        <p:spPr/>
        <p:txBody>
          <a:bodyPr/>
          <a:lstStyle/>
          <a:p>
            <a:r>
              <a:rPr lang="en-US" dirty="0"/>
              <a:t>Simple Upload User - SOE/example Flagged for Organizational Review</a:t>
            </a:r>
          </a:p>
        </p:txBody>
      </p:sp>
      <p:pic>
        <p:nvPicPr>
          <p:cNvPr id="4" name="Picture 3">
            <a:extLst>
              <a:ext uri="{FF2B5EF4-FFF2-40B4-BE49-F238E27FC236}">
                <a16:creationId xmlns:a16="http://schemas.microsoft.com/office/drawing/2014/main" id="{C634C9A2-7F3C-4751-B221-095E2782BEEA}"/>
              </a:ext>
            </a:extLst>
          </p:cNvPr>
          <p:cNvPicPr>
            <a:picLocks noChangeAspect="1"/>
          </p:cNvPicPr>
          <p:nvPr/>
        </p:nvPicPr>
        <p:blipFill>
          <a:blip r:embed="rId3"/>
          <a:stretch>
            <a:fillRect/>
          </a:stretch>
        </p:blipFill>
        <p:spPr>
          <a:xfrm>
            <a:off x="32657" y="1475664"/>
            <a:ext cx="8852510" cy="3782136"/>
          </a:xfrm>
          <a:prstGeom prst="rect">
            <a:avLst/>
          </a:prstGeom>
        </p:spPr>
      </p:pic>
    </p:spTree>
    <p:extLst>
      <p:ext uri="{BB962C8B-B14F-4D97-AF65-F5344CB8AC3E}">
        <p14:creationId xmlns:p14="http://schemas.microsoft.com/office/powerpoint/2010/main" val="3029487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Submit Final Document to Magnet</a:t>
            </a:r>
          </a:p>
        </p:txBody>
      </p:sp>
      <p:pic>
        <p:nvPicPr>
          <p:cNvPr id="4" name="Picture 2">
            <a:extLst>
              <a:ext uri="{FF2B5EF4-FFF2-40B4-BE49-F238E27FC236}">
                <a16:creationId xmlns:a16="http://schemas.microsoft.com/office/drawing/2014/main" id="{3347B32A-882D-4A32-B14F-902F443F4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65" y="2734020"/>
            <a:ext cx="8588834" cy="263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5320150-2128-4AEB-8828-77958B38E752}"/>
              </a:ext>
            </a:extLst>
          </p:cNvPr>
          <p:cNvPicPr>
            <a:picLocks noChangeAspect="1"/>
          </p:cNvPicPr>
          <p:nvPr/>
        </p:nvPicPr>
        <p:blipFill>
          <a:blip r:embed="rId4"/>
          <a:stretch>
            <a:fillRect/>
          </a:stretch>
        </p:blipFill>
        <p:spPr>
          <a:xfrm>
            <a:off x="171965" y="1219200"/>
            <a:ext cx="8588834" cy="1133820"/>
          </a:xfrm>
          <a:prstGeom prst="rect">
            <a:avLst/>
          </a:prstGeom>
        </p:spPr>
      </p:pic>
    </p:spTree>
    <p:extLst>
      <p:ext uri="{BB962C8B-B14F-4D97-AF65-F5344CB8AC3E}">
        <p14:creationId xmlns:p14="http://schemas.microsoft.com/office/powerpoint/2010/main" val="4143814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F42ED-5D35-40A0-9E0F-5EA9EC7DFAF0}"/>
              </a:ext>
            </a:extLst>
          </p:cNvPr>
          <p:cNvSpPr>
            <a:spLocks noGrp="1"/>
          </p:cNvSpPr>
          <p:nvPr>
            <p:ph idx="1"/>
          </p:nvPr>
        </p:nvSpPr>
        <p:spPr>
          <a:xfrm>
            <a:off x="457200" y="1752600"/>
            <a:ext cx="8077200" cy="4648200"/>
          </a:xfrm>
        </p:spPr>
        <p:txBody>
          <a:bodyPr/>
          <a:lstStyle/>
          <a:p>
            <a:pPr marL="0" indent="0">
              <a:buNone/>
            </a:pPr>
            <a:r>
              <a:rPr lang="en-US" sz="2400" dirty="0"/>
              <a:t>If an applicant submits fewer than the required number of examples for a source of evidence, the system displays a confirmation dialogue box when the organization administrator clicks “Submit Final Documents to Magnet” button. The confirmation dialogue box reads “You have submitted fewer than the required number of examples for (insert SOE code). Are you sure your documentation is complete?“</a:t>
            </a:r>
          </a:p>
        </p:txBody>
      </p:sp>
      <p:sp>
        <p:nvSpPr>
          <p:cNvPr id="3" name="Text Placeholder 2">
            <a:extLst>
              <a:ext uri="{FF2B5EF4-FFF2-40B4-BE49-F238E27FC236}">
                <a16:creationId xmlns:a16="http://schemas.microsoft.com/office/drawing/2014/main" id="{A44E40E3-F9C3-42F8-8C0C-7C0A70E55490}"/>
              </a:ext>
            </a:extLst>
          </p:cNvPr>
          <p:cNvSpPr>
            <a:spLocks noGrp="1"/>
          </p:cNvSpPr>
          <p:nvPr>
            <p:ph type="body" sz="quarter" idx="13"/>
          </p:nvPr>
        </p:nvSpPr>
        <p:spPr/>
        <p:txBody>
          <a:bodyPr/>
          <a:lstStyle/>
          <a:p>
            <a:r>
              <a:rPr lang="en-US" dirty="0"/>
              <a:t>Validation of Final Document Submission Requirements</a:t>
            </a:r>
          </a:p>
        </p:txBody>
      </p:sp>
    </p:spTree>
    <p:extLst>
      <p:ext uri="{BB962C8B-B14F-4D97-AF65-F5344CB8AC3E}">
        <p14:creationId xmlns:p14="http://schemas.microsoft.com/office/powerpoint/2010/main" val="374640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Submit Final Document Validation Error Message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 y="876300"/>
            <a:ext cx="8747125" cy="434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6ACFDC32-BE11-4067-8B85-A27BE57B4AEF}"/>
              </a:ext>
            </a:extLst>
          </p:cNvPr>
          <p:cNvSpPr txBox="1"/>
          <p:nvPr/>
        </p:nvSpPr>
        <p:spPr>
          <a:xfrm>
            <a:off x="25400" y="5221966"/>
            <a:ext cx="8747125" cy="1061829"/>
          </a:xfrm>
          <a:prstGeom prst="rect">
            <a:avLst/>
          </a:prstGeom>
          <a:noFill/>
        </p:spPr>
        <p:txBody>
          <a:bodyPr wrap="square" rtlCol="0">
            <a:spAutoFit/>
          </a:bodyPr>
          <a:lstStyle/>
          <a:p>
            <a:pPr marL="0" marR="0">
              <a:lnSpc>
                <a:spcPct val="115000"/>
              </a:lnSpc>
              <a:spcBef>
                <a:spcPts val="0"/>
              </a:spcBef>
              <a:spcAft>
                <a:spcPts val="0"/>
              </a:spcAf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FIRST</a:t>
            </a:r>
            <a:r>
              <a:rPr lang="en-US" sz="2000" dirty="0">
                <a:latin typeface="Arial" panose="020B0604020202020204" pitchFamily="34" charset="0"/>
                <a:ea typeface="Calibri" panose="020F0502020204030204" pitchFamily="34" charset="0"/>
                <a:cs typeface="Arial" panose="020B0604020202020204" pitchFamily="34" charset="0"/>
              </a:rPr>
              <a:t> navigate to the first folder noted as having an issue.</a:t>
            </a:r>
            <a:endParaRPr lang="en-US" sz="2000" b="1" u="sng" dirty="0">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FFFF00"/>
                </a:solidFill>
                <a:latin typeface="Arial" panose="020B0604020202020204" pitchFamily="34" charset="0"/>
                <a:ea typeface="Calibri" panose="020F0502020204030204" pitchFamily="34" charset="0"/>
              </a:rPr>
              <a:t>Note: Do not remove documents from the Document Library until you have selected the Unlock for Editing button for this SOE/example.</a:t>
            </a:r>
            <a:endParaRPr lang="en-US" sz="2000" dirty="0">
              <a:solidFill>
                <a:srgbClr val="FFFF00"/>
              </a:solidFill>
            </a:endParaRPr>
          </a:p>
        </p:txBody>
      </p:sp>
    </p:spTree>
    <p:extLst>
      <p:ext uri="{BB962C8B-B14F-4D97-AF65-F5344CB8AC3E}">
        <p14:creationId xmlns:p14="http://schemas.microsoft.com/office/powerpoint/2010/main" val="4249891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Lock Icons after Submitting Documents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5875"/>
            <a:ext cx="8686800" cy="399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486400"/>
            <a:ext cx="3352800" cy="89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433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Organizational Detail Screen with PHI Identified</a:t>
            </a:r>
          </a:p>
        </p:txBody>
      </p:sp>
      <p:pic>
        <p:nvPicPr>
          <p:cNvPr id="2" name="Picture 1">
            <a:extLst>
              <a:ext uri="{FF2B5EF4-FFF2-40B4-BE49-F238E27FC236}">
                <a16:creationId xmlns:a16="http://schemas.microsoft.com/office/drawing/2014/main" id="{D4647139-5DC7-4657-8032-B5A352CFF940}"/>
              </a:ext>
            </a:extLst>
          </p:cNvPr>
          <p:cNvPicPr>
            <a:picLocks noChangeAspect="1"/>
          </p:cNvPicPr>
          <p:nvPr/>
        </p:nvPicPr>
        <p:blipFill>
          <a:blip r:embed="rId3"/>
          <a:stretch>
            <a:fillRect/>
          </a:stretch>
        </p:blipFill>
        <p:spPr>
          <a:xfrm>
            <a:off x="167365" y="1214437"/>
            <a:ext cx="8591550" cy="4429125"/>
          </a:xfrm>
          <a:prstGeom prst="rect">
            <a:avLst/>
          </a:prstGeom>
        </p:spPr>
      </p:pic>
    </p:spTree>
    <p:extLst>
      <p:ext uri="{BB962C8B-B14F-4D97-AF65-F5344CB8AC3E}">
        <p14:creationId xmlns:p14="http://schemas.microsoft.com/office/powerpoint/2010/main" val="1919185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PHI/Additional Documentation Request Locations Unlocked for Resolution</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318" y="914400"/>
            <a:ext cx="274320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24275"/>
            <a:ext cx="24479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641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Simple Upload User</a:t>
            </a:r>
          </a:p>
          <a:p>
            <a:r>
              <a:rPr lang="en-US" dirty="0"/>
              <a:t>Delete Document Containing PHI</a:t>
            </a:r>
          </a:p>
        </p:txBody>
      </p:sp>
      <p:pic>
        <p:nvPicPr>
          <p:cNvPr id="2" name="Picture 1">
            <a:extLst>
              <a:ext uri="{FF2B5EF4-FFF2-40B4-BE49-F238E27FC236}">
                <a16:creationId xmlns:a16="http://schemas.microsoft.com/office/drawing/2014/main" id="{FF31A5F3-5817-4EAA-9143-C62440A0D100}"/>
              </a:ext>
            </a:extLst>
          </p:cNvPr>
          <p:cNvPicPr>
            <a:picLocks noChangeAspect="1"/>
          </p:cNvPicPr>
          <p:nvPr/>
        </p:nvPicPr>
        <p:blipFill>
          <a:blip r:embed="rId3"/>
          <a:stretch>
            <a:fillRect/>
          </a:stretch>
        </p:blipFill>
        <p:spPr>
          <a:xfrm>
            <a:off x="76200" y="1752600"/>
            <a:ext cx="8763000" cy="2891231"/>
          </a:xfrm>
          <a:prstGeom prst="rect">
            <a:avLst/>
          </a:prstGeom>
        </p:spPr>
      </p:pic>
    </p:spTree>
    <p:extLst>
      <p:ext uri="{BB962C8B-B14F-4D97-AF65-F5344CB8AC3E}">
        <p14:creationId xmlns:p14="http://schemas.microsoft.com/office/powerpoint/2010/main" val="2957701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6109FC-15F3-458F-BBD7-BA1956D2D4B0}"/>
              </a:ext>
            </a:extLst>
          </p:cNvPr>
          <p:cNvSpPr>
            <a:spLocks noGrp="1"/>
          </p:cNvSpPr>
          <p:nvPr>
            <p:ph idx="1"/>
          </p:nvPr>
        </p:nvSpPr>
        <p:spPr>
          <a:xfrm>
            <a:off x="228600" y="1600200"/>
            <a:ext cx="8458200" cy="4525963"/>
          </a:xfrm>
        </p:spPr>
        <p:txBody>
          <a:bodyPr/>
          <a:lstStyle/>
          <a:p>
            <a:r>
              <a:rPr lang="en-US" sz="2400" dirty="0"/>
              <a:t>If the Organization does not delete PHI before the date set by the Magnet Senior Program Analyst:</a:t>
            </a:r>
          </a:p>
          <a:p>
            <a:pPr lvl="1"/>
            <a:r>
              <a:rPr lang="en-US" sz="2200" dirty="0"/>
              <a:t>All content submitted for the example(s) identified as having PHI will be automatically deleted from the system.</a:t>
            </a:r>
          </a:p>
          <a:p>
            <a:pPr lvl="1"/>
            <a:r>
              <a:rPr lang="en-US" sz="2200" dirty="0"/>
              <a:t>The History links for the example(s) identified as having PHI will lead to a blank screen.</a:t>
            </a:r>
          </a:p>
        </p:txBody>
      </p:sp>
      <p:sp>
        <p:nvSpPr>
          <p:cNvPr id="3" name="Text Placeholder 2">
            <a:extLst>
              <a:ext uri="{FF2B5EF4-FFF2-40B4-BE49-F238E27FC236}">
                <a16:creationId xmlns:a16="http://schemas.microsoft.com/office/drawing/2014/main" id="{336BAF21-9476-4CEF-A28E-BCA905647128}"/>
              </a:ext>
            </a:extLst>
          </p:cNvPr>
          <p:cNvSpPr>
            <a:spLocks noGrp="1"/>
          </p:cNvSpPr>
          <p:nvPr>
            <p:ph type="body" sz="quarter" idx="13"/>
          </p:nvPr>
        </p:nvSpPr>
        <p:spPr/>
        <p:txBody>
          <a:bodyPr/>
          <a:lstStyle/>
          <a:p>
            <a:r>
              <a:rPr lang="en-US" dirty="0"/>
              <a:t>PHI Not Addressed by Due Date</a:t>
            </a:r>
          </a:p>
        </p:txBody>
      </p:sp>
    </p:spTree>
    <p:extLst>
      <p:ext uri="{BB962C8B-B14F-4D97-AF65-F5344CB8AC3E}">
        <p14:creationId xmlns:p14="http://schemas.microsoft.com/office/powerpoint/2010/main" val="245745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Application Types</a:t>
            </a:r>
          </a:p>
        </p:txBody>
      </p:sp>
      <p:sp>
        <p:nvSpPr>
          <p:cNvPr id="6" name="Content Placeholder 1"/>
          <p:cNvSpPr>
            <a:spLocks noGrp="1"/>
          </p:cNvSpPr>
          <p:nvPr>
            <p:ph idx="1"/>
          </p:nvPr>
        </p:nvSpPr>
        <p:spPr>
          <a:xfrm>
            <a:off x="0" y="990600"/>
            <a:ext cx="8991600" cy="5486400"/>
          </a:xfrm>
        </p:spPr>
        <p:txBody>
          <a:bodyPr/>
          <a:lstStyle/>
          <a:p>
            <a:pPr>
              <a:spcBef>
                <a:spcPts val="0"/>
              </a:spcBef>
            </a:pPr>
            <a:r>
              <a:rPr lang="en-US" sz="2400" dirty="0"/>
              <a:t>Both Simple Upload (ADAM) and Template Users (ADAMplus)</a:t>
            </a:r>
          </a:p>
          <a:p>
            <a:pPr marL="571500" lvl="1" indent="-228600">
              <a:spcBef>
                <a:spcPts val="0"/>
              </a:spcBef>
            </a:pPr>
            <a:r>
              <a:rPr lang="en-US" sz="2200" dirty="0"/>
              <a:t>Applicant uploads evidence in PDF format.</a:t>
            </a:r>
          </a:p>
          <a:p>
            <a:pPr marL="571500" lvl="1" indent="-228600">
              <a:spcBef>
                <a:spcPts val="0"/>
              </a:spcBef>
            </a:pPr>
            <a:r>
              <a:rPr lang="en-US" sz="2200" dirty="0"/>
              <a:t>Content is searchable.</a:t>
            </a:r>
          </a:p>
          <a:p>
            <a:pPr marL="571500" lvl="1" indent="-228600">
              <a:spcBef>
                <a:spcPts val="0"/>
              </a:spcBef>
            </a:pPr>
            <a:r>
              <a:rPr lang="en-US" sz="2200" dirty="0"/>
              <a:t>SOE/examples are flagged for PHI, additional documentation, &amp; new content.</a:t>
            </a:r>
          </a:p>
          <a:p>
            <a:pPr marL="571500" lvl="1" indent="-228600">
              <a:spcBef>
                <a:spcPts val="0"/>
              </a:spcBef>
            </a:pPr>
            <a:r>
              <a:rPr lang="en-US" sz="2200" dirty="0"/>
              <a:t>The system controls the number of evidence items submitted.</a:t>
            </a:r>
          </a:p>
          <a:p>
            <a:pPr marL="863600" lvl="2" indent="-292100">
              <a:spcBef>
                <a:spcPts val="0"/>
              </a:spcBef>
            </a:pPr>
            <a:r>
              <a:rPr lang="en-US" sz="2000" dirty="0"/>
              <a:t>The system limits the users to 5 or less pieces of evidence. </a:t>
            </a:r>
          </a:p>
          <a:p>
            <a:pPr marL="863600" lvl="2" indent="-292100">
              <a:spcBef>
                <a:spcPts val="0"/>
              </a:spcBef>
            </a:pPr>
            <a:r>
              <a:rPr lang="en-US" sz="2000" dirty="0"/>
              <a:t>For Nursing Satisfaction, Nursing Sensitive Indicators and Patient Satisfaction, the system allows one file (a single PDF of all graphs) </a:t>
            </a:r>
            <a:br>
              <a:rPr lang="en-US" sz="2000" dirty="0"/>
            </a:br>
            <a:r>
              <a:rPr lang="en-US" sz="2000" dirty="0"/>
              <a:t>to be uploaded.</a:t>
            </a:r>
          </a:p>
          <a:p>
            <a:pPr marL="571500" lvl="1" indent="-279400">
              <a:spcBef>
                <a:spcPts val="0"/>
              </a:spcBef>
            </a:pPr>
            <a:r>
              <a:rPr lang="en-US" sz="2200" dirty="0"/>
              <a:t>The system verifies a complete submission.</a:t>
            </a:r>
          </a:p>
          <a:p>
            <a:pPr>
              <a:spcBef>
                <a:spcPts val="0"/>
              </a:spcBef>
            </a:pPr>
            <a:r>
              <a:rPr lang="en-US" sz="2400" dirty="0"/>
              <a:t>Simple Upload User (</a:t>
            </a:r>
            <a:r>
              <a:rPr lang="en-US" sz="2400" b="1" dirty="0"/>
              <a:t>ADAM</a:t>
            </a:r>
            <a:r>
              <a:rPr lang="en-US" sz="2400" dirty="0"/>
              <a:t>) </a:t>
            </a:r>
          </a:p>
          <a:p>
            <a:pPr marL="520700" lvl="1" indent="-177800">
              <a:spcBef>
                <a:spcPts val="0"/>
              </a:spcBef>
            </a:pPr>
            <a:r>
              <a:rPr lang="en-US" sz="2200" dirty="0"/>
              <a:t>Applicant uploads narratives in PDF format.</a:t>
            </a:r>
          </a:p>
          <a:p>
            <a:pPr>
              <a:spcBef>
                <a:spcPts val="0"/>
              </a:spcBef>
            </a:pPr>
            <a:r>
              <a:rPr lang="en-US" sz="2400" dirty="0"/>
              <a:t>Template User (</a:t>
            </a:r>
            <a:r>
              <a:rPr lang="en-US" sz="2400" b="1" dirty="0"/>
              <a:t>ADAMplus</a:t>
            </a:r>
            <a:r>
              <a:rPr lang="en-US" sz="2400" dirty="0"/>
              <a:t>)</a:t>
            </a:r>
          </a:p>
          <a:p>
            <a:pPr marL="571500" lvl="1" indent="-228600">
              <a:spcBef>
                <a:spcPts val="0"/>
              </a:spcBef>
            </a:pPr>
            <a:r>
              <a:rPr lang="en-US" sz="2200" dirty="0"/>
              <a:t>Applicant completes a template for entering narrative content which guides the inclusion of all key elements.</a:t>
            </a:r>
          </a:p>
          <a:p>
            <a:pPr lvl="1">
              <a:spcBef>
                <a:spcPts val="0"/>
              </a:spcBef>
            </a:pPr>
            <a:endParaRPr lang="en-US" dirty="0"/>
          </a:p>
          <a:p>
            <a:pPr lvl="1"/>
            <a:endParaRPr lang="en-US" dirty="0"/>
          </a:p>
        </p:txBody>
      </p:sp>
    </p:spTree>
    <p:extLst>
      <p:ext uri="{BB962C8B-B14F-4D97-AF65-F5344CB8AC3E}">
        <p14:creationId xmlns:p14="http://schemas.microsoft.com/office/powerpoint/2010/main" val="487254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1572E-5DCE-45C3-9A96-7298F1D6BF02}"/>
              </a:ext>
            </a:extLst>
          </p:cNvPr>
          <p:cNvSpPr>
            <a:spLocks noGrp="1"/>
          </p:cNvSpPr>
          <p:nvPr>
            <p:ph idx="1"/>
          </p:nvPr>
        </p:nvSpPr>
        <p:spPr>
          <a:xfrm>
            <a:off x="361950" y="1600200"/>
            <a:ext cx="8229600" cy="4648200"/>
          </a:xfrm>
        </p:spPr>
        <p:txBody>
          <a:bodyPr/>
          <a:lstStyle/>
          <a:p>
            <a:endParaRPr lang="en-US" dirty="0"/>
          </a:p>
          <a:p>
            <a:endParaRPr lang="en-US" dirty="0"/>
          </a:p>
          <a:p>
            <a:endParaRPr lang="en-US" dirty="0"/>
          </a:p>
          <a:p>
            <a:endParaRPr lang="en-US" dirty="0"/>
          </a:p>
          <a:p>
            <a:endParaRPr lang="en-US" dirty="0"/>
          </a:p>
          <a:p>
            <a:endParaRPr lang="en-US" dirty="0"/>
          </a:p>
          <a:p>
            <a:r>
              <a:rPr lang="en-US" dirty="0"/>
              <a:t>In the left navigation select the Component, then the SOE, then the Example, then the version of the Example to reach the Submitted Example.</a:t>
            </a:r>
          </a:p>
          <a:p>
            <a:r>
              <a:rPr lang="en-US" dirty="0"/>
              <a:t>The history content for each status will open in the browser on a new tab.</a:t>
            </a:r>
          </a:p>
          <a:p>
            <a:endParaRPr lang="en-US" dirty="0"/>
          </a:p>
        </p:txBody>
      </p:sp>
      <p:sp>
        <p:nvSpPr>
          <p:cNvPr id="3" name="Text Placeholder 2">
            <a:extLst>
              <a:ext uri="{FF2B5EF4-FFF2-40B4-BE49-F238E27FC236}">
                <a16:creationId xmlns:a16="http://schemas.microsoft.com/office/drawing/2014/main" id="{7AC6386F-23B6-4027-8554-69C591109315}"/>
              </a:ext>
            </a:extLst>
          </p:cNvPr>
          <p:cNvSpPr>
            <a:spLocks noGrp="1"/>
          </p:cNvSpPr>
          <p:nvPr>
            <p:ph type="body" sz="quarter" idx="13"/>
          </p:nvPr>
        </p:nvSpPr>
        <p:spPr/>
        <p:txBody>
          <a:bodyPr/>
          <a:lstStyle/>
          <a:p>
            <a:r>
              <a:rPr lang="en-US" dirty="0"/>
              <a:t>Navigation to History Link Content</a:t>
            </a:r>
          </a:p>
        </p:txBody>
      </p:sp>
      <p:pic>
        <p:nvPicPr>
          <p:cNvPr id="5" name="Content Placeholder 3">
            <a:extLst>
              <a:ext uri="{FF2B5EF4-FFF2-40B4-BE49-F238E27FC236}">
                <a16:creationId xmlns:a16="http://schemas.microsoft.com/office/drawing/2014/main" id="{BC3BBBF5-46DF-490A-8C29-501415FD85DB}"/>
              </a:ext>
            </a:extLst>
          </p:cNvPr>
          <p:cNvPicPr>
            <a:picLocks noChangeAspect="1"/>
          </p:cNvPicPr>
          <p:nvPr/>
        </p:nvPicPr>
        <p:blipFill>
          <a:blip r:embed="rId3"/>
          <a:stretch>
            <a:fillRect/>
          </a:stretch>
        </p:blipFill>
        <p:spPr bwMode="auto">
          <a:xfrm>
            <a:off x="228599" y="1371600"/>
            <a:ext cx="844623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418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Simple Upload User</a:t>
            </a:r>
          </a:p>
          <a:p>
            <a:r>
              <a:rPr lang="en-US" dirty="0"/>
              <a:t>History of Statuses for an SOE/Example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6248400" cy="553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373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Organization Detail</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25550"/>
            <a:ext cx="8681328" cy="426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878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50ECF2-99E3-4FEA-8B8F-DD8A164D2D1F}"/>
              </a:ext>
            </a:extLst>
          </p:cNvPr>
          <p:cNvSpPr>
            <a:spLocks noGrp="1"/>
          </p:cNvSpPr>
          <p:nvPr>
            <p:ph type="body" sz="quarter" idx="13"/>
          </p:nvPr>
        </p:nvSpPr>
        <p:spPr/>
        <p:txBody>
          <a:bodyPr/>
          <a:lstStyle/>
          <a:p>
            <a:r>
              <a:rPr lang="en-US" dirty="0"/>
              <a:t>Written Documentation Phase</a:t>
            </a:r>
          </a:p>
        </p:txBody>
      </p:sp>
      <p:graphicFrame>
        <p:nvGraphicFramePr>
          <p:cNvPr id="5" name="Table 4">
            <a:extLst>
              <a:ext uri="{FF2B5EF4-FFF2-40B4-BE49-F238E27FC236}">
                <a16:creationId xmlns:a16="http://schemas.microsoft.com/office/drawing/2014/main" id="{E3DC7699-1904-4660-B50A-F7C1FC78105C}"/>
              </a:ext>
            </a:extLst>
          </p:cNvPr>
          <p:cNvGraphicFramePr>
            <a:graphicFrameLocks noGrp="1"/>
          </p:cNvGraphicFramePr>
          <p:nvPr>
            <p:extLst/>
          </p:nvPr>
        </p:nvGraphicFramePr>
        <p:xfrm>
          <a:off x="228600" y="1543050"/>
          <a:ext cx="8686800" cy="1270000"/>
        </p:xfrm>
        <a:graphic>
          <a:graphicData uri="http://schemas.openxmlformats.org/drawingml/2006/table">
            <a:tbl>
              <a:tblPr firstRow="1" bandRow="1">
                <a:tableStyleId>{69012ECD-51FC-41F1-AA8D-1B2483CD663E}</a:tableStyleId>
              </a:tblPr>
              <a:tblGrid>
                <a:gridCol w="4343400">
                  <a:extLst>
                    <a:ext uri="{9D8B030D-6E8A-4147-A177-3AD203B41FA5}">
                      <a16:colId xmlns:a16="http://schemas.microsoft.com/office/drawing/2014/main" val="3607600874"/>
                    </a:ext>
                  </a:extLst>
                </a:gridCol>
                <a:gridCol w="4343400">
                  <a:extLst>
                    <a:ext uri="{9D8B030D-6E8A-4147-A177-3AD203B41FA5}">
                      <a16:colId xmlns:a16="http://schemas.microsoft.com/office/drawing/2014/main" val="731707096"/>
                    </a:ext>
                  </a:extLst>
                </a:gridCol>
              </a:tblGrid>
              <a:tr h="355600">
                <a:tc>
                  <a:txBody>
                    <a:bodyPr/>
                    <a:lstStyle/>
                    <a:p>
                      <a:r>
                        <a:rPr lang="en-US" sz="1400" dirty="0"/>
                        <a:t>Status</a:t>
                      </a:r>
                    </a:p>
                  </a:txBody>
                  <a:tcPr marL="68580" marR="68580" marT="34290" marB="34290"/>
                </a:tc>
                <a:tc>
                  <a:txBody>
                    <a:bodyPr/>
                    <a:lstStyle/>
                    <a:p>
                      <a:r>
                        <a:rPr lang="en-US" sz="1400" dirty="0"/>
                        <a:t>Actions</a:t>
                      </a:r>
                    </a:p>
                  </a:txBody>
                  <a:tcPr marL="68580" marR="68580" marT="34290" marB="34290"/>
                </a:tc>
                <a:extLst>
                  <a:ext uri="{0D108BD9-81ED-4DB2-BD59-A6C34878D82A}">
                    <a16:rowId xmlns:a16="http://schemas.microsoft.com/office/drawing/2014/main" val="424592715"/>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Written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(prior to submission)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Applicant can edit.</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Appraiser and Analyst have no access.</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80005885"/>
                  </a:ext>
                </a:extLst>
              </a:tr>
              <a:tr h="457200">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Written Documentation Review</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(by Appraisers and Analysts)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can read, add notes, and flag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Analyst releases selected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4277642"/>
                  </a:ext>
                </a:extLst>
              </a:tr>
            </a:tbl>
          </a:graphicData>
        </a:graphic>
      </p:graphicFrame>
      <p:sp>
        <p:nvSpPr>
          <p:cNvPr id="2" name="Rectangle: Rounded Corners 1">
            <a:extLst>
              <a:ext uri="{FF2B5EF4-FFF2-40B4-BE49-F238E27FC236}">
                <a16:creationId xmlns:a16="http://schemas.microsoft.com/office/drawing/2014/main" id="{91FCDD59-D396-43E2-AF2B-1C692A219CD3}"/>
              </a:ext>
            </a:extLst>
          </p:cNvPr>
          <p:cNvSpPr/>
          <p:nvPr/>
        </p:nvSpPr>
        <p:spPr>
          <a:xfrm>
            <a:off x="847725" y="3273426"/>
            <a:ext cx="1657350"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Organization submits document</a:t>
            </a:r>
          </a:p>
        </p:txBody>
      </p:sp>
      <p:sp>
        <p:nvSpPr>
          <p:cNvPr id="4" name="Rectangle: Rounded Corners 3">
            <a:extLst>
              <a:ext uri="{FF2B5EF4-FFF2-40B4-BE49-F238E27FC236}">
                <a16:creationId xmlns:a16="http://schemas.microsoft.com/office/drawing/2014/main" id="{DC3BB472-3B12-4F99-A16B-4912E7406EF8}"/>
              </a:ext>
            </a:extLst>
          </p:cNvPr>
          <p:cNvSpPr/>
          <p:nvPr/>
        </p:nvSpPr>
        <p:spPr>
          <a:xfrm>
            <a:off x="3467100" y="3895725"/>
            <a:ext cx="1657350"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Appraisers review document</a:t>
            </a:r>
          </a:p>
        </p:txBody>
      </p:sp>
      <p:sp>
        <p:nvSpPr>
          <p:cNvPr id="6" name="Rectangle: Rounded Corners 5">
            <a:extLst>
              <a:ext uri="{FF2B5EF4-FFF2-40B4-BE49-F238E27FC236}">
                <a16:creationId xmlns:a16="http://schemas.microsoft.com/office/drawing/2014/main" id="{514C9EAE-F6E4-4AE9-9C5E-20A07EC55B57}"/>
              </a:ext>
            </a:extLst>
          </p:cNvPr>
          <p:cNvSpPr/>
          <p:nvPr/>
        </p:nvSpPr>
        <p:spPr>
          <a:xfrm>
            <a:off x="6057900" y="4452938"/>
            <a:ext cx="1657350"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Analyst releases selected SOEs</a:t>
            </a:r>
          </a:p>
        </p:txBody>
      </p:sp>
      <p:cxnSp>
        <p:nvCxnSpPr>
          <p:cNvPr id="8" name="Connector: Curved 7">
            <a:extLst>
              <a:ext uri="{FF2B5EF4-FFF2-40B4-BE49-F238E27FC236}">
                <a16:creationId xmlns:a16="http://schemas.microsoft.com/office/drawing/2014/main" id="{AB18408A-DC0D-42E3-818D-36B58846B041}"/>
              </a:ext>
            </a:extLst>
          </p:cNvPr>
          <p:cNvCxnSpPr>
            <a:cxnSpLocks/>
          </p:cNvCxnSpPr>
          <p:nvPr/>
        </p:nvCxnSpPr>
        <p:spPr>
          <a:xfrm>
            <a:off x="2562225" y="3659189"/>
            <a:ext cx="819150" cy="622299"/>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6F14448-FB76-44C3-9D00-4DEFF863D32C}"/>
              </a:ext>
            </a:extLst>
          </p:cNvPr>
          <p:cNvPicPr>
            <a:picLocks noChangeAspect="1"/>
          </p:cNvPicPr>
          <p:nvPr/>
        </p:nvPicPr>
        <p:blipFill>
          <a:blip r:embed="rId2"/>
          <a:stretch>
            <a:fillRect/>
          </a:stretch>
        </p:blipFill>
        <p:spPr>
          <a:xfrm>
            <a:off x="5143500" y="4290028"/>
            <a:ext cx="941914" cy="754445"/>
          </a:xfrm>
          <a:prstGeom prst="rect">
            <a:avLst/>
          </a:prstGeom>
        </p:spPr>
      </p:pic>
      <p:grpSp>
        <p:nvGrpSpPr>
          <p:cNvPr id="10" name="Group 9">
            <a:extLst>
              <a:ext uri="{FF2B5EF4-FFF2-40B4-BE49-F238E27FC236}">
                <a16:creationId xmlns:a16="http://schemas.microsoft.com/office/drawing/2014/main" id="{C51A3C0E-4C3B-4E95-AD81-CB49E4D91529}"/>
              </a:ext>
            </a:extLst>
          </p:cNvPr>
          <p:cNvGrpSpPr/>
          <p:nvPr/>
        </p:nvGrpSpPr>
        <p:grpSpPr>
          <a:xfrm>
            <a:off x="876300" y="3273426"/>
            <a:ext cx="6867525" cy="1951037"/>
            <a:chOff x="1168400" y="3221568"/>
            <a:chExt cx="9156700" cy="2601382"/>
          </a:xfrm>
        </p:grpSpPr>
        <p:sp>
          <p:nvSpPr>
            <p:cNvPr id="11" name="Rectangle: Rounded Corners 10">
              <a:extLst>
                <a:ext uri="{FF2B5EF4-FFF2-40B4-BE49-F238E27FC236}">
                  <a16:creationId xmlns:a16="http://schemas.microsoft.com/office/drawing/2014/main" id="{4BAA024B-09E1-4675-B2D7-ED520797D110}"/>
                </a:ext>
              </a:extLst>
            </p:cNvPr>
            <p:cNvSpPr/>
            <p:nvPr/>
          </p:nvSpPr>
          <p:spPr>
            <a:xfrm>
              <a:off x="1168400" y="3221568"/>
              <a:ext cx="2209800"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Organization submits document</a:t>
              </a:r>
            </a:p>
          </p:txBody>
        </p:sp>
        <p:sp>
          <p:nvSpPr>
            <p:cNvPr id="12" name="Rectangle: Rounded Corners 11">
              <a:extLst>
                <a:ext uri="{FF2B5EF4-FFF2-40B4-BE49-F238E27FC236}">
                  <a16:creationId xmlns:a16="http://schemas.microsoft.com/office/drawing/2014/main" id="{3031419E-9EC9-4D4F-B8D5-0CC330543FDD}"/>
                </a:ext>
              </a:extLst>
            </p:cNvPr>
            <p:cNvSpPr/>
            <p:nvPr/>
          </p:nvSpPr>
          <p:spPr>
            <a:xfrm>
              <a:off x="4660900" y="4051300"/>
              <a:ext cx="2209800"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Appraisers review document</a:t>
              </a:r>
            </a:p>
          </p:txBody>
        </p:sp>
        <p:sp>
          <p:nvSpPr>
            <p:cNvPr id="13" name="Rectangle: Rounded Corners 12">
              <a:extLst>
                <a:ext uri="{FF2B5EF4-FFF2-40B4-BE49-F238E27FC236}">
                  <a16:creationId xmlns:a16="http://schemas.microsoft.com/office/drawing/2014/main" id="{1D22EDF4-2C89-4877-A99C-43CD9D46DDF5}"/>
                </a:ext>
              </a:extLst>
            </p:cNvPr>
            <p:cNvSpPr/>
            <p:nvPr/>
          </p:nvSpPr>
          <p:spPr>
            <a:xfrm>
              <a:off x="8115300" y="4794250"/>
              <a:ext cx="2209800"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Analyst releases selected SOEs</a:t>
              </a:r>
            </a:p>
          </p:txBody>
        </p:sp>
        <p:cxnSp>
          <p:nvCxnSpPr>
            <p:cNvPr id="14" name="Connector: Curved 13">
              <a:extLst>
                <a:ext uri="{FF2B5EF4-FFF2-40B4-BE49-F238E27FC236}">
                  <a16:creationId xmlns:a16="http://schemas.microsoft.com/office/drawing/2014/main" id="{DA096DCD-87D8-4F2E-AD62-5596C9FD9B6D}"/>
                </a:ext>
              </a:extLst>
            </p:cNvPr>
            <p:cNvCxnSpPr>
              <a:cxnSpLocks/>
            </p:cNvCxnSpPr>
            <p:nvPr/>
          </p:nvCxnSpPr>
          <p:spPr>
            <a:xfrm>
              <a:off x="3454400" y="3735918"/>
              <a:ext cx="1092200" cy="82973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44532AA2-3B72-4038-89BC-8A50DE91C02A}"/>
                </a:ext>
              </a:extLst>
            </p:cNvPr>
            <p:cNvPicPr>
              <a:picLocks noChangeAspect="1"/>
            </p:cNvPicPr>
            <p:nvPr/>
          </p:nvPicPr>
          <p:blipFill>
            <a:blip r:embed="rId2"/>
            <a:stretch>
              <a:fillRect/>
            </a:stretch>
          </p:blipFill>
          <p:spPr>
            <a:xfrm>
              <a:off x="6896100" y="4577036"/>
              <a:ext cx="1255885" cy="1005927"/>
            </a:xfrm>
            <a:prstGeom prst="rect">
              <a:avLst/>
            </a:prstGeom>
          </p:spPr>
        </p:pic>
      </p:grpSp>
    </p:spTree>
    <p:extLst>
      <p:ext uri="{BB962C8B-B14F-4D97-AF65-F5344CB8AC3E}">
        <p14:creationId xmlns:p14="http://schemas.microsoft.com/office/powerpoint/2010/main" val="3415795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6C9942-0A74-47F3-831E-991857E36478}"/>
              </a:ext>
            </a:extLst>
          </p:cNvPr>
          <p:cNvSpPr>
            <a:spLocks noGrp="1"/>
          </p:cNvSpPr>
          <p:nvPr>
            <p:ph type="body" sz="quarter" idx="13"/>
          </p:nvPr>
        </p:nvSpPr>
        <p:spPr/>
        <p:txBody>
          <a:bodyPr/>
          <a:lstStyle/>
          <a:p>
            <a:r>
              <a:rPr lang="en-US" dirty="0"/>
              <a:t>Additional Documentation Phase</a:t>
            </a:r>
          </a:p>
        </p:txBody>
      </p:sp>
      <p:sp>
        <p:nvSpPr>
          <p:cNvPr id="6" name="Rectangle 5">
            <a:extLst>
              <a:ext uri="{FF2B5EF4-FFF2-40B4-BE49-F238E27FC236}">
                <a16:creationId xmlns:a16="http://schemas.microsoft.com/office/drawing/2014/main" id="{B358B92D-D226-43F4-BD82-54F234DD3517}"/>
              </a:ext>
            </a:extLst>
          </p:cNvPr>
          <p:cNvSpPr/>
          <p:nvPr/>
        </p:nvSpPr>
        <p:spPr>
          <a:xfrm>
            <a:off x="1408245" y="1653117"/>
            <a:ext cx="6530102" cy="125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id="{E24AEB5D-979E-4280-B510-A6BCB3DC0B02}"/>
              </a:ext>
            </a:extLst>
          </p:cNvPr>
          <p:cNvGraphicFramePr>
            <a:graphicFrameLocks noGrp="1"/>
          </p:cNvGraphicFramePr>
          <p:nvPr>
            <p:extLst/>
          </p:nvPr>
        </p:nvGraphicFramePr>
        <p:xfrm>
          <a:off x="257175" y="1618298"/>
          <a:ext cx="8648700" cy="1371600"/>
        </p:xfrm>
        <a:graphic>
          <a:graphicData uri="http://schemas.openxmlformats.org/drawingml/2006/table">
            <a:tbl>
              <a:tblPr firstRow="1" bandRow="1">
                <a:tableStyleId>{69012ECD-51FC-41F1-AA8D-1B2483CD663E}</a:tableStyleId>
              </a:tblPr>
              <a:tblGrid>
                <a:gridCol w="4324350">
                  <a:extLst>
                    <a:ext uri="{9D8B030D-6E8A-4147-A177-3AD203B41FA5}">
                      <a16:colId xmlns:a16="http://schemas.microsoft.com/office/drawing/2014/main" val="1217410275"/>
                    </a:ext>
                  </a:extLst>
                </a:gridCol>
                <a:gridCol w="4324350">
                  <a:extLst>
                    <a:ext uri="{9D8B030D-6E8A-4147-A177-3AD203B41FA5}">
                      <a16:colId xmlns:a16="http://schemas.microsoft.com/office/drawing/2014/main" val="4066273213"/>
                    </a:ext>
                  </a:extLst>
                </a:gridCol>
              </a:tblGrid>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Revise/Additional Written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(Applicant is revising content)</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Applicant can edit unlocked SOEs.</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Appraiser and Analyst can view locked SOEs.</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96729596"/>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Revise/Additional Written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Review (by Appraiser and Analysts)</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can read, add notes, and flag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Analyst releases selected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02255335"/>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Revise/Additional Written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(Applicant is revising content)</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Applicant can edit unlocked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and Analyst can view locked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10300731"/>
                  </a:ext>
                </a:extLst>
              </a:tr>
            </a:tbl>
          </a:graphicData>
        </a:graphic>
      </p:graphicFrame>
      <p:sp>
        <p:nvSpPr>
          <p:cNvPr id="2" name="Rectangle: Rounded Corners 1">
            <a:extLst>
              <a:ext uri="{FF2B5EF4-FFF2-40B4-BE49-F238E27FC236}">
                <a16:creationId xmlns:a16="http://schemas.microsoft.com/office/drawing/2014/main" id="{62DB7871-EA3C-446F-A06D-3E980BD71AB8}"/>
              </a:ext>
            </a:extLst>
          </p:cNvPr>
          <p:cNvSpPr/>
          <p:nvPr/>
        </p:nvSpPr>
        <p:spPr>
          <a:xfrm>
            <a:off x="685800" y="3257279"/>
            <a:ext cx="1762125" cy="819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Organization submits document</a:t>
            </a:r>
          </a:p>
        </p:txBody>
      </p:sp>
      <p:cxnSp>
        <p:nvCxnSpPr>
          <p:cNvPr id="10" name="Connector: Curved 9">
            <a:extLst>
              <a:ext uri="{FF2B5EF4-FFF2-40B4-BE49-F238E27FC236}">
                <a16:creationId xmlns:a16="http://schemas.microsoft.com/office/drawing/2014/main" id="{CFE3B797-257B-4A35-8E18-CF0E0036C9B2}"/>
              </a:ext>
            </a:extLst>
          </p:cNvPr>
          <p:cNvCxnSpPr/>
          <p:nvPr/>
        </p:nvCxnSpPr>
        <p:spPr>
          <a:xfrm>
            <a:off x="2543175" y="3666854"/>
            <a:ext cx="742950" cy="610825"/>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F279885-DD75-4E3F-A17F-27B7DAC8EA0B}"/>
              </a:ext>
            </a:extLst>
          </p:cNvPr>
          <p:cNvGrpSpPr/>
          <p:nvPr/>
        </p:nvGrpSpPr>
        <p:grpSpPr>
          <a:xfrm>
            <a:off x="721459" y="3257279"/>
            <a:ext cx="7136666" cy="1991949"/>
            <a:chOff x="961945" y="3200038"/>
            <a:chExt cx="9515555" cy="2655932"/>
          </a:xfrm>
        </p:grpSpPr>
        <p:sp>
          <p:nvSpPr>
            <p:cNvPr id="4" name="Rectangle: Rounded Corners 3">
              <a:extLst>
                <a:ext uri="{FF2B5EF4-FFF2-40B4-BE49-F238E27FC236}">
                  <a16:creationId xmlns:a16="http://schemas.microsoft.com/office/drawing/2014/main" id="{C3B5C601-39F5-4751-9582-FA9B3A1B7789}"/>
                </a:ext>
              </a:extLst>
            </p:cNvPr>
            <p:cNvSpPr/>
            <p:nvPr/>
          </p:nvSpPr>
          <p:spPr>
            <a:xfrm>
              <a:off x="4521200" y="4014471"/>
              <a:ext cx="2349500" cy="109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Appraisers review document</a:t>
              </a:r>
            </a:p>
          </p:txBody>
        </p:sp>
        <p:sp>
          <p:nvSpPr>
            <p:cNvPr id="7" name="Rectangle: Rounded Corners 6">
              <a:extLst>
                <a:ext uri="{FF2B5EF4-FFF2-40B4-BE49-F238E27FC236}">
                  <a16:creationId xmlns:a16="http://schemas.microsoft.com/office/drawing/2014/main" id="{F4891B10-7505-4849-9876-F29CCED73065}"/>
                </a:ext>
              </a:extLst>
            </p:cNvPr>
            <p:cNvSpPr/>
            <p:nvPr/>
          </p:nvSpPr>
          <p:spPr>
            <a:xfrm>
              <a:off x="8128000" y="4763770"/>
              <a:ext cx="2349500" cy="109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Analyst releases selected SOEs</a:t>
              </a:r>
            </a:p>
          </p:txBody>
        </p:sp>
        <p:pic>
          <p:nvPicPr>
            <p:cNvPr id="11" name="Picture 10">
              <a:extLst>
                <a:ext uri="{FF2B5EF4-FFF2-40B4-BE49-F238E27FC236}">
                  <a16:creationId xmlns:a16="http://schemas.microsoft.com/office/drawing/2014/main" id="{1F114D38-BA00-417B-81F5-AF913AEA9F69}"/>
                </a:ext>
              </a:extLst>
            </p:cNvPr>
            <p:cNvPicPr>
              <a:picLocks noChangeAspect="1"/>
            </p:cNvPicPr>
            <p:nvPr/>
          </p:nvPicPr>
          <p:blipFill>
            <a:blip r:embed="rId2"/>
            <a:stretch>
              <a:fillRect/>
            </a:stretch>
          </p:blipFill>
          <p:spPr>
            <a:xfrm>
              <a:off x="7013655" y="4560571"/>
              <a:ext cx="1072989" cy="902286"/>
            </a:xfrm>
            <a:prstGeom prst="rect">
              <a:avLst/>
            </a:prstGeom>
          </p:spPr>
        </p:pic>
        <p:sp>
          <p:nvSpPr>
            <p:cNvPr id="12" name="Rectangle: Rounded Corners 11">
              <a:extLst>
                <a:ext uri="{FF2B5EF4-FFF2-40B4-BE49-F238E27FC236}">
                  <a16:creationId xmlns:a16="http://schemas.microsoft.com/office/drawing/2014/main" id="{4458B677-923E-4998-B478-74BE650C2BC6}"/>
                </a:ext>
              </a:extLst>
            </p:cNvPr>
            <p:cNvSpPr/>
            <p:nvPr/>
          </p:nvSpPr>
          <p:spPr>
            <a:xfrm>
              <a:off x="961945" y="3200038"/>
              <a:ext cx="2349500" cy="109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Organization submits document</a:t>
              </a:r>
            </a:p>
          </p:txBody>
        </p:sp>
        <p:cxnSp>
          <p:nvCxnSpPr>
            <p:cNvPr id="13" name="Connector: Curved 12">
              <a:extLst>
                <a:ext uri="{FF2B5EF4-FFF2-40B4-BE49-F238E27FC236}">
                  <a16:creationId xmlns:a16="http://schemas.microsoft.com/office/drawing/2014/main" id="{EFA0B8D8-00E1-4485-8136-C1E1A4AF45C8}"/>
                </a:ext>
              </a:extLst>
            </p:cNvPr>
            <p:cNvCxnSpPr/>
            <p:nvPr/>
          </p:nvCxnSpPr>
          <p:spPr>
            <a:xfrm>
              <a:off x="3438445" y="3746138"/>
              <a:ext cx="990600" cy="814433"/>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5085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AE06E2-7F7A-4F39-99AF-732A6D67D412}"/>
              </a:ext>
            </a:extLst>
          </p:cNvPr>
          <p:cNvSpPr>
            <a:spLocks noGrp="1"/>
          </p:cNvSpPr>
          <p:nvPr>
            <p:ph type="body" sz="quarter" idx="13"/>
          </p:nvPr>
        </p:nvSpPr>
        <p:spPr/>
        <p:txBody>
          <a:bodyPr/>
          <a:lstStyle/>
          <a:p>
            <a:r>
              <a:rPr lang="en-US" dirty="0"/>
              <a:t>Deficiencies Going to Site Visit Phase</a:t>
            </a:r>
          </a:p>
        </p:txBody>
      </p:sp>
      <p:graphicFrame>
        <p:nvGraphicFramePr>
          <p:cNvPr id="8" name="Table 7">
            <a:extLst>
              <a:ext uri="{FF2B5EF4-FFF2-40B4-BE49-F238E27FC236}">
                <a16:creationId xmlns:a16="http://schemas.microsoft.com/office/drawing/2014/main" id="{783B3615-EFD0-47E6-A010-E3010E9BA8D3}"/>
              </a:ext>
            </a:extLst>
          </p:cNvPr>
          <p:cNvGraphicFramePr>
            <a:graphicFrameLocks noGrp="1"/>
          </p:cNvGraphicFramePr>
          <p:nvPr>
            <p:extLst/>
          </p:nvPr>
        </p:nvGraphicFramePr>
        <p:xfrm>
          <a:off x="209550" y="1577436"/>
          <a:ext cx="8743950" cy="1211580"/>
        </p:xfrm>
        <a:graphic>
          <a:graphicData uri="http://schemas.openxmlformats.org/drawingml/2006/table">
            <a:tbl>
              <a:tblPr firstRow="1" bandRow="1">
                <a:tableStyleId>{69012ECD-51FC-41F1-AA8D-1B2483CD663E}</a:tableStyleId>
              </a:tblPr>
              <a:tblGrid>
                <a:gridCol w="4371975">
                  <a:extLst>
                    <a:ext uri="{9D8B030D-6E8A-4147-A177-3AD203B41FA5}">
                      <a16:colId xmlns:a16="http://schemas.microsoft.com/office/drawing/2014/main" val="4246842258"/>
                    </a:ext>
                  </a:extLst>
                </a:gridCol>
                <a:gridCol w="4371975">
                  <a:extLst>
                    <a:ext uri="{9D8B030D-6E8A-4147-A177-3AD203B41FA5}">
                      <a16:colId xmlns:a16="http://schemas.microsoft.com/office/drawing/2014/main" val="3706180222"/>
                    </a:ext>
                  </a:extLst>
                </a:gridCol>
              </a:tblGrid>
              <a:tr h="297180">
                <a:tc>
                  <a:txBody>
                    <a:bodyPr/>
                    <a:lstStyle/>
                    <a:p>
                      <a:r>
                        <a:rPr lang="en-US" sz="1500" dirty="0"/>
                        <a:t>Status</a:t>
                      </a:r>
                    </a:p>
                  </a:txBody>
                  <a:tcPr marL="68580" marR="68580" marT="34290" marB="34290"/>
                </a:tc>
                <a:tc>
                  <a:txBody>
                    <a:bodyPr/>
                    <a:lstStyle/>
                    <a:p>
                      <a:r>
                        <a:rPr lang="en-US" sz="1500" dirty="0"/>
                        <a:t>Actions</a:t>
                      </a:r>
                    </a:p>
                  </a:txBody>
                  <a:tcPr marL="68580" marR="68580" marT="34290" marB="34290"/>
                </a:tc>
                <a:extLst>
                  <a:ext uri="{0D108BD9-81ED-4DB2-BD59-A6C34878D82A}">
                    <a16:rowId xmlns:a16="http://schemas.microsoft.com/office/drawing/2014/main" val="3902917287"/>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Pre-Site Visit Additional Documentation</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Requested (Applicant is revising content)</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Applicant can edit unlocked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and Analyst can view locked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11246"/>
                  </a:ext>
                </a:extLst>
              </a:tr>
              <a:tr h="457200">
                <a:tc>
                  <a:txBody>
                    <a:bodyPr/>
                    <a:lstStyle/>
                    <a:p>
                      <a:pPr marL="0" marR="0">
                        <a:spcBef>
                          <a:spcPts val="0"/>
                        </a:spcBef>
                        <a:spcAft>
                          <a:spcPts val="0"/>
                        </a:spcAft>
                      </a:pPr>
                      <a:r>
                        <a:rPr lang="en-US" sz="1500" b="0" u="none" strike="noStrike">
                          <a:effectLst/>
                          <a:latin typeface="Arial" panose="020B0604020202020204" pitchFamily="34" charset="0"/>
                          <a:ea typeface="Calibri" panose="020F0502020204030204" pitchFamily="34" charset="0"/>
                          <a:cs typeface="Times New Roman" panose="02020603050405020304" pitchFamily="18" charset="0"/>
                        </a:rPr>
                        <a:t>Pre-Site Visit Additional Documentation Review (by Appraiser and Analysts)</a:t>
                      </a:r>
                      <a:endParaRPr lang="en-US" sz="15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can read, add notes, and flag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0" u="none" strike="noStrike" dirty="0">
                          <a:effectLst/>
                          <a:latin typeface="Arial" panose="020B0604020202020204" pitchFamily="34" charset="0"/>
                          <a:ea typeface="Calibri" panose="020F0502020204030204" pitchFamily="34" charset="0"/>
                          <a:cs typeface="Times New Roman" panose="02020603050405020304" pitchFamily="18" charset="0"/>
                        </a:rPr>
                        <a:t>Analyst releases selected SOEs.</a:t>
                      </a: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4681775"/>
                  </a:ext>
                </a:extLst>
              </a:tr>
            </a:tbl>
          </a:graphicData>
        </a:graphic>
      </p:graphicFrame>
      <p:sp>
        <p:nvSpPr>
          <p:cNvPr id="2" name="Rectangle: Rounded Corners 1">
            <a:extLst>
              <a:ext uri="{FF2B5EF4-FFF2-40B4-BE49-F238E27FC236}">
                <a16:creationId xmlns:a16="http://schemas.microsoft.com/office/drawing/2014/main" id="{FB463E9E-B2BA-4B43-9803-42A10D30F4C0}"/>
              </a:ext>
            </a:extLst>
          </p:cNvPr>
          <p:cNvSpPr/>
          <p:nvPr/>
        </p:nvSpPr>
        <p:spPr>
          <a:xfrm>
            <a:off x="624094" y="3150208"/>
            <a:ext cx="1887607" cy="884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Organization submits document</a:t>
            </a:r>
          </a:p>
        </p:txBody>
      </p:sp>
      <p:sp>
        <p:nvSpPr>
          <p:cNvPr id="4" name="Rectangle: Rounded Corners 3">
            <a:extLst>
              <a:ext uri="{FF2B5EF4-FFF2-40B4-BE49-F238E27FC236}">
                <a16:creationId xmlns:a16="http://schemas.microsoft.com/office/drawing/2014/main" id="{80B0103F-B386-4823-9B29-E6D0B5D64E79}"/>
              </a:ext>
            </a:extLst>
          </p:cNvPr>
          <p:cNvSpPr/>
          <p:nvPr/>
        </p:nvSpPr>
        <p:spPr>
          <a:xfrm>
            <a:off x="3459646" y="3754908"/>
            <a:ext cx="1887606" cy="884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Appraisers review </a:t>
            </a:r>
            <a:r>
              <a:rPr kumimoji="0" lang="en-US" sz="1350" b="0" i="0" u="none" strike="noStrike" kern="1200" cap="none" spc="0" normalizeH="0" baseline="0" noProof="0" dirty="0" err="1">
                <a:ln>
                  <a:noFill/>
                </a:ln>
                <a:solidFill>
                  <a:prstClr val="white"/>
                </a:solidFill>
                <a:effectLst/>
                <a:uLnTx/>
                <a:uFillTx/>
                <a:latin typeface="Calibri"/>
                <a:ea typeface="+mn-ea"/>
                <a:cs typeface="+mn-cs"/>
              </a:rPr>
              <a:t>doucment</a:t>
            </a: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 name="Connector: Curved 8">
            <a:extLst>
              <a:ext uri="{FF2B5EF4-FFF2-40B4-BE49-F238E27FC236}">
                <a16:creationId xmlns:a16="http://schemas.microsoft.com/office/drawing/2014/main" id="{8AFF8F1B-1B47-431A-B02E-3E2AC55C82F6}"/>
              </a:ext>
            </a:extLst>
          </p:cNvPr>
          <p:cNvCxnSpPr/>
          <p:nvPr/>
        </p:nvCxnSpPr>
        <p:spPr>
          <a:xfrm>
            <a:off x="2594113" y="3592499"/>
            <a:ext cx="735496" cy="60470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700164C4-6E3F-4BD9-AA58-62C43DAB0E9F}"/>
              </a:ext>
            </a:extLst>
          </p:cNvPr>
          <p:cNvGrpSpPr/>
          <p:nvPr/>
        </p:nvGrpSpPr>
        <p:grpSpPr>
          <a:xfrm>
            <a:off x="668262" y="3150208"/>
            <a:ext cx="7514542" cy="2130356"/>
            <a:chOff x="891015" y="3057277"/>
            <a:chExt cx="10019389" cy="2840475"/>
          </a:xfrm>
        </p:grpSpPr>
        <p:sp>
          <p:nvSpPr>
            <p:cNvPr id="6" name="Rectangle: Rounded Corners 5">
              <a:extLst>
                <a:ext uri="{FF2B5EF4-FFF2-40B4-BE49-F238E27FC236}">
                  <a16:creationId xmlns:a16="http://schemas.microsoft.com/office/drawing/2014/main" id="{09AE90B1-1554-4763-92E1-6BD29FFDEEB0}"/>
                </a:ext>
              </a:extLst>
            </p:cNvPr>
            <p:cNvSpPr/>
            <p:nvPr/>
          </p:nvSpPr>
          <p:spPr>
            <a:xfrm>
              <a:off x="8393596" y="4718309"/>
              <a:ext cx="2516808" cy="1179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Analyst releases selected SOEs</a:t>
              </a:r>
            </a:p>
          </p:txBody>
        </p:sp>
        <p:pic>
          <p:nvPicPr>
            <p:cNvPr id="11" name="Picture 10">
              <a:extLst>
                <a:ext uri="{FF2B5EF4-FFF2-40B4-BE49-F238E27FC236}">
                  <a16:creationId xmlns:a16="http://schemas.microsoft.com/office/drawing/2014/main" id="{D8D771A5-6B71-4CF9-9E97-7CFB863F3C92}"/>
                </a:ext>
              </a:extLst>
            </p:cNvPr>
            <p:cNvPicPr>
              <a:picLocks noChangeAspect="1"/>
            </p:cNvPicPr>
            <p:nvPr/>
          </p:nvPicPr>
          <p:blipFill>
            <a:blip r:embed="rId2"/>
            <a:stretch>
              <a:fillRect/>
            </a:stretch>
          </p:blipFill>
          <p:spPr>
            <a:xfrm>
              <a:off x="7306339" y="4453265"/>
              <a:ext cx="1146147" cy="981541"/>
            </a:xfrm>
            <a:prstGeom prst="rect">
              <a:avLst/>
            </a:prstGeom>
          </p:spPr>
        </p:pic>
        <p:sp>
          <p:nvSpPr>
            <p:cNvPr id="12" name="Rectangle: Rounded Corners 11">
              <a:extLst>
                <a:ext uri="{FF2B5EF4-FFF2-40B4-BE49-F238E27FC236}">
                  <a16:creationId xmlns:a16="http://schemas.microsoft.com/office/drawing/2014/main" id="{177C04E4-52DD-4C77-B315-4F76AC3225B9}"/>
                </a:ext>
              </a:extLst>
            </p:cNvPr>
            <p:cNvSpPr/>
            <p:nvPr/>
          </p:nvSpPr>
          <p:spPr>
            <a:xfrm>
              <a:off x="891015" y="3057277"/>
              <a:ext cx="2516809" cy="1179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Organization submits document</a:t>
              </a:r>
            </a:p>
          </p:txBody>
        </p:sp>
        <p:sp>
          <p:nvSpPr>
            <p:cNvPr id="13" name="Rectangle: Rounded Corners 12">
              <a:extLst>
                <a:ext uri="{FF2B5EF4-FFF2-40B4-BE49-F238E27FC236}">
                  <a16:creationId xmlns:a16="http://schemas.microsoft.com/office/drawing/2014/main" id="{C02963DA-0142-43DD-95DB-BFE17862775D}"/>
                </a:ext>
              </a:extLst>
            </p:cNvPr>
            <p:cNvSpPr/>
            <p:nvPr/>
          </p:nvSpPr>
          <p:spPr>
            <a:xfrm>
              <a:off x="4671751" y="3863544"/>
              <a:ext cx="2516808" cy="1179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Appraisers review </a:t>
              </a:r>
              <a:r>
                <a:rPr kumimoji="0" lang="en-US" sz="1350" b="0" i="0" u="none" strike="noStrike" kern="1200" cap="none" spc="0" normalizeH="0" baseline="0" noProof="0" dirty="0" err="1">
                  <a:ln>
                    <a:noFill/>
                  </a:ln>
                  <a:solidFill>
                    <a:prstClr val="white"/>
                  </a:solidFill>
                  <a:effectLst/>
                  <a:uLnTx/>
                  <a:uFillTx/>
                  <a:latin typeface="Calibri"/>
                  <a:ea typeface="+mn-ea"/>
                  <a:cs typeface="+mn-cs"/>
                </a:rPr>
                <a:t>doucment</a:t>
              </a: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4" name="Connector: Curved 13">
              <a:extLst>
                <a:ext uri="{FF2B5EF4-FFF2-40B4-BE49-F238E27FC236}">
                  <a16:creationId xmlns:a16="http://schemas.microsoft.com/office/drawing/2014/main" id="{CB1CEEE1-196A-42D2-8776-B00B620D028B}"/>
                </a:ext>
              </a:extLst>
            </p:cNvPr>
            <p:cNvCxnSpPr/>
            <p:nvPr/>
          </p:nvCxnSpPr>
          <p:spPr>
            <a:xfrm>
              <a:off x="3597231" y="3646998"/>
              <a:ext cx="980661" cy="806267"/>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1447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A9DB65-1231-43C9-ABC2-E26B570A92D4}"/>
              </a:ext>
            </a:extLst>
          </p:cNvPr>
          <p:cNvSpPr>
            <a:spLocks noGrp="1"/>
          </p:cNvSpPr>
          <p:nvPr>
            <p:ph type="body" sz="quarter" idx="13"/>
          </p:nvPr>
        </p:nvSpPr>
        <p:spPr/>
        <p:txBody>
          <a:bodyPr/>
          <a:lstStyle/>
          <a:p>
            <a:r>
              <a:rPr lang="en-US" dirty="0"/>
              <a:t>PHI Phase</a:t>
            </a:r>
          </a:p>
        </p:txBody>
      </p:sp>
      <p:sp>
        <p:nvSpPr>
          <p:cNvPr id="5" name="Rectangle: Rounded Corners 4">
            <a:extLst>
              <a:ext uri="{FF2B5EF4-FFF2-40B4-BE49-F238E27FC236}">
                <a16:creationId xmlns:a16="http://schemas.microsoft.com/office/drawing/2014/main" id="{CA51096A-DC5C-4896-B190-A22157D01C32}"/>
              </a:ext>
            </a:extLst>
          </p:cNvPr>
          <p:cNvSpPr/>
          <p:nvPr/>
        </p:nvSpPr>
        <p:spPr>
          <a:xfrm>
            <a:off x="1487086" y="2928688"/>
            <a:ext cx="1371600" cy="79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B94B986-84FD-46AB-B67F-2C118C53928C}"/>
              </a:ext>
            </a:extLst>
          </p:cNvPr>
          <p:cNvSpPr/>
          <p:nvPr/>
        </p:nvSpPr>
        <p:spPr>
          <a:xfrm>
            <a:off x="3804453" y="3764162"/>
            <a:ext cx="1371600" cy="79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154F218B-93CB-4833-82FC-7B7B90CBF3BD}"/>
              </a:ext>
            </a:extLst>
          </p:cNvPr>
          <p:cNvSpPr/>
          <p:nvPr/>
        </p:nvSpPr>
        <p:spPr>
          <a:xfrm>
            <a:off x="6104467" y="4445763"/>
            <a:ext cx="1371600" cy="79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DFEBE74B-CCB1-45BD-85A5-91CB6607E3BC}"/>
              </a:ext>
            </a:extLst>
          </p:cNvPr>
          <p:cNvGrpSpPr/>
          <p:nvPr/>
        </p:nvGrpSpPr>
        <p:grpSpPr>
          <a:xfrm>
            <a:off x="1601599" y="2862183"/>
            <a:ext cx="5671268" cy="2454051"/>
            <a:chOff x="2135464" y="2673244"/>
            <a:chExt cx="7561691" cy="3272067"/>
          </a:xfrm>
        </p:grpSpPr>
        <p:sp>
          <p:nvSpPr>
            <p:cNvPr id="8" name="TextBox 7">
              <a:extLst>
                <a:ext uri="{FF2B5EF4-FFF2-40B4-BE49-F238E27FC236}">
                  <a16:creationId xmlns:a16="http://schemas.microsoft.com/office/drawing/2014/main" id="{7E47B127-D5A3-44C1-A5E2-25DDF949468F}"/>
                </a:ext>
              </a:extLst>
            </p:cNvPr>
            <p:cNvSpPr txBox="1"/>
            <p:nvPr/>
          </p:nvSpPr>
          <p:spPr>
            <a:xfrm>
              <a:off x="5151628" y="3875883"/>
              <a:ext cx="1557865" cy="9541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Analyst notifies Applicant</a:t>
              </a:r>
            </a:p>
          </p:txBody>
        </p:sp>
        <p:sp>
          <p:nvSpPr>
            <p:cNvPr id="9" name="TextBox 8">
              <a:extLst>
                <a:ext uri="{FF2B5EF4-FFF2-40B4-BE49-F238E27FC236}">
                  <a16:creationId xmlns:a16="http://schemas.microsoft.com/office/drawing/2014/main" id="{B2E16C87-B354-42E9-8E7D-08945E6DA9C1}"/>
                </a:ext>
              </a:extLst>
            </p:cNvPr>
            <p:cNvSpPr txBox="1"/>
            <p:nvPr/>
          </p:nvSpPr>
          <p:spPr>
            <a:xfrm>
              <a:off x="8410222" y="4714204"/>
              <a:ext cx="1286933" cy="123110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Applicant edits unlocked SOEs</a:t>
              </a:r>
            </a:p>
          </p:txBody>
        </p:sp>
        <p:sp>
          <p:nvSpPr>
            <p:cNvPr id="10" name="TextBox 9">
              <a:extLst>
                <a:ext uri="{FF2B5EF4-FFF2-40B4-BE49-F238E27FC236}">
                  <a16:creationId xmlns:a16="http://schemas.microsoft.com/office/drawing/2014/main" id="{3FC76DCC-8151-4AA3-9484-CB0A915903BA}"/>
                </a:ext>
              </a:extLst>
            </p:cNvPr>
            <p:cNvSpPr txBox="1"/>
            <p:nvPr/>
          </p:nvSpPr>
          <p:spPr>
            <a:xfrm>
              <a:off x="2135464" y="2673244"/>
              <a:ext cx="1557865" cy="12311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Analyst unlocks SOEs with PHI</a:t>
              </a:r>
            </a:p>
          </p:txBody>
        </p:sp>
        <p:cxnSp>
          <p:nvCxnSpPr>
            <p:cNvPr id="12" name="Connector: Curved 11">
              <a:extLst>
                <a:ext uri="{FF2B5EF4-FFF2-40B4-BE49-F238E27FC236}">
                  <a16:creationId xmlns:a16="http://schemas.microsoft.com/office/drawing/2014/main" id="{EAA247E3-1875-4C35-9A7B-86A54B79C3BB}"/>
                </a:ext>
              </a:extLst>
            </p:cNvPr>
            <p:cNvCxnSpPr>
              <a:cxnSpLocks/>
            </p:cNvCxnSpPr>
            <p:nvPr/>
          </p:nvCxnSpPr>
          <p:spPr>
            <a:xfrm>
              <a:off x="3929831" y="3510844"/>
              <a:ext cx="999978" cy="96855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or: Curved 12">
              <a:extLst>
                <a:ext uri="{FF2B5EF4-FFF2-40B4-BE49-F238E27FC236}">
                  <a16:creationId xmlns:a16="http://schemas.microsoft.com/office/drawing/2014/main" id="{C30418D2-C71D-4BE0-9994-A6C9EE9FE159}"/>
                </a:ext>
              </a:extLst>
            </p:cNvPr>
            <p:cNvCxnSpPr>
              <a:cxnSpLocks/>
            </p:cNvCxnSpPr>
            <p:nvPr/>
          </p:nvCxnSpPr>
          <p:spPr>
            <a:xfrm>
              <a:off x="7060746" y="4714204"/>
              <a:ext cx="943567" cy="67943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11" name="Table 10">
            <a:extLst>
              <a:ext uri="{FF2B5EF4-FFF2-40B4-BE49-F238E27FC236}">
                <a16:creationId xmlns:a16="http://schemas.microsoft.com/office/drawing/2014/main" id="{300AD4E9-BEF1-4841-8A2C-8FDE1741680B}"/>
              </a:ext>
            </a:extLst>
          </p:cNvPr>
          <p:cNvGraphicFramePr>
            <a:graphicFrameLocks noGrp="1"/>
          </p:cNvGraphicFramePr>
          <p:nvPr>
            <p:extLst/>
          </p:nvPr>
        </p:nvGraphicFramePr>
        <p:xfrm>
          <a:off x="209889" y="1681083"/>
          <a:ext cx="8699014" cy="922020"/>
        </p:xfrm>
        <a:graphic>
          <a:graphicData uri="http://schemas.openxmlformats.org/drawingml/2006/table">
            <a:tbl>
              <a:tblPr firstRow="1" bandRow="1">
                <a:tableStyleId>{69012ECD-51FC-41F1-AA8D-1B2483CD663E}</a:tableStyleId>
              </a:tblPr>
              <a:tblGrid>
                <a:gridCol w="4349507">
                  <a:extLst>
                    <a:ext uri="{9D8B030D-6E8A-4147-A177-3AD203B41FA5}">
                      <a16:colId xmlns:a16="http://schemas.microsoft.com/office/drawing/2014/main" val="3705671430"/>
                    </a:ext>
                  </a:extLst>
                </a:gridCol>
                <a:gridCol w="4349507">
                  <a:extLst>
                    <a:ext uri="{9D8B030D-6E8A-4147-A177-3AD203B41FA5}">
                      <a16:colId xmlns:a16="http://schemas.microsoft.com/office/drawing/2014/main" val="217743236"/>
                    </a:ext>
                  </a:extLst>
                </a:gridCol>
              </a:tblGrid>
              <a:tr h="278130">
                <a:tc>
                  <a:txBody>
                    <a:bodyPr/>
                    <a:lstStyle/>
                    <a:p>
                      <a:r>
                        <a:rPr lang="en-US" sz="1400" dirty="0"/>
                        <a:t>Status</a:t>
                      </a:r>
                    </a:p>
                  </a:txBody>
                  <a:tcPr marL="68580" marR="68580" marT="34290" marB="34290"/>
                </a:tc>
                <a:tc>
                  <a:txBody>
                    <a:bodyPr/>
                    <a:lstStyle/>
                    <a:p>
                      <a:r>
                        <a:rPr lang="en-US" sz="1400" dirty="0"/>
                        <a:t>Actions</a:t>
                      </a:r>
                    </a:p>
                  </a:txBody>
                  <a:tcPr marL="68580" marR="68580" marT="34290" marB="34290"/>
                </a:tc>
                <a:extLst>
                  <a:ext uri="{0D108BD9-81ED-4DB2-BD59-A6C34878D82A}">
                    <a16:rowId xmlns:a16="http://schemas.microsoft.com/office/drawing/2014/main" val="1921034947"/>
                  </a:ext>
                </a:extLst>
              </a:tr>
              <a:tr h="617220">
                <a:tc>
                  <a:txBody>
                    <a:bodyPr/>
                    <a:lstStyle/>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PHI</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(confirmed by Analyst)</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has no access.</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Analyst can unlock additional SOEs.</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Applicant can view all SOEs and edit unlocked SOEs.</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58335532"/>
                  </a:ext>
                </a:extLst>
              </a:tr>
            </a:tbl>
          </a:graphicData>
        </a:graphic>
      </p:graphicFrame>
    </p:spTree>
    <p:extLst>
      <p:ext uri="{BB962C8B-B14F-4D97-AF65-F5344CB8AC3E}">
        <p14:creationId xmlns:p14="http://schemas.microsoft.com/office/powerpoint/2010/main" val="667969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F7B40C-5329-4897-8761-76A894E97E42}"/>
              </a:ext>
            </a:extLst>
          </p:cNvPr>
          <p:cNvSpPr>
            <a:spLocks noGrp="1"/>
          </p:cNvSpPr>
          <p:nvPr>
            <p:ph type="body" sz="quarter" idx="13"/>
          </p:nvPr>
        </p:nvSpPr>
        <p:spPr/>
        <p:txBody>
          <a:bodyPr/>
          <a:lstStyle/>
          <a:p>
            <a:r>
              <a:rPr lang="en-US" dirty="0"/>
              <a:t>Completion Phase</a:t>
            </a:r>
          </a:p>
        </p:txBody>
      </p:sp>
      <p:pic>
        <p:nvPicPr>
          <p:cNvPr id="6" name="Picture 5">
            <a:extLst>
              <a:ext uri="{FF2B5EF4-FFF2-40B4-BE49-F238E27FC236}">
                <a16:creationId xmlns:a16="http://schemas.microsoft.com/office/drawing/2014/main" id="{80F87CAB-7414-41E3-9E27-9C9FBCD5895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8067" y="2827867"/>
            <a:ext cx="2182283" cy="2182283"/>
          </a:xfrm>
          <a:prstGeom prst="rect">
            <a:avLst/>
          </a:prstGeom>
        </p:spPr>
      </p:pic>
      <p:graphicFrame>
        <p:nvGraphicFramePr>
          <p:cNvPr id="5" name="Table 4">
            <a:extLst>
              <a:ext uri="{FF2B5EF4-FFF2-40B4-BE49-F238E27FC236}">
                <a16:creationId xmlns:a16="http://schemas.microsoft.com/office/drawing/2014/main" id="{FBC4455A-1AAF-4CC6-A6BB-309B3DCC0CE0}"/>
              </a:ext>
            </a:extLst>
          </p:cNvPr>
          <p:cNvGraphicFramePr>
            <a:graphicFrameLocks noGrp="1"/>
          </p:cNvGraphicFramePr>
          <p:nvPr>
            <p:extLst/>
          </p:nvPr>
        </p:nvGraphicFramePr>
        <p:xfrm>
          <a:off x="276225" y="1800225"/>
          <a:ext cx="8591550" cy="708660"/>
        </p:xfrm>
        <a:graphic>
          <a:graphicData uri="http://schemas.openxmlformats.org/drawingml/2006/table">
            <a:tbl>
              <a:tblPr firstRow="1" bandRow="1">
                <a:tableStyleId>{69012ECD-51FC-41F1-AA8D-1B2483CD663E}</a:tableStyleId>
              </a:tblPr>
              <a:tblGrid>
                <a:gridCol w="4295775">
                  <a:extLst>
                    <a:ext uri="{9D8B030D-6E8A-4147-A177-3AD203B41FA5}">
                      <a16:colId xmlns:a16="http://schemas.microsoft.com/office/drawing/2014/main" val="1677720946"/>
                    </a:ext>
                  </a:extLst>
                </a:gridCol>
                <a:gridCol w="4295775">
                  <a:extLst>
                    <a:ext uri="{9D8B030D-6E8A-4147-A177-3AD203B41FA5}">
                      <a16:colId xmlns:a16="http://schemas.microsoft.com/office/drawing/2014/main" val="1544034293"/>
                    </a:ext>
                  </a:extLst>
                </a:gridCol>
              </a:tblGrid>
              <a:tr h="278130">
                <a:tc>
                  <a:txBody>
                    <a:bodyPr/>
                    <a:lstStyle/>
                    <a:p>
                      <a:r>
                        <a:rPr lang="en-US" sz="1400" dirty="0"/>
                        <a:t>Status</a:t>
                      </a:r>
                    </a:p>
                  </a:txBody>
                  <a:tcPr marL="68580" marR="68580" marT="34290" marB="34290"/>
                </a:tc>
                <a:tc>
                  <a:txBody>
                    <a:bodyPr/>
                    <a:lstStyle/>
                    <a:p>
                      <a:r>
                        <a:rPr lang="en-US" sz="1400" dirty="0"/>
                        <a:t>Actions</a:t>
                      </a:r>
                    </a:p>
                  </a:txBody>
                  <a:tcPr marL="68580" marR="68580" marT="34290" marB="34290"/>
                </a:tc>
                <a:extLst>
                  <a:ext uri="{0D108BD9-81ED-4DB2-BD59-A6C34878D82A}">
                    <a16:rowId xmlns:a16="http://schemas.microsoft.com/office/drawing/2014/main" val="2875584522"/>
                  </a:ext>
                </a:extLst>
              </a:tr>
              <a:tr h="411480">
                <a:tc>
                  <a:txBody>
                    <a:bodyPr/>
                    <a:lstStyle/>
                    <a:p>
                      <a:pPr marL="0" marR="0">
                        <a:spcBef>
                          <a:spcPts val="0"/>
                        </a:spcBef>
                        <a:spcAft>
                          <a:spcPts val="0"/>
                        </a:spcAft>
                      </a:pPr>
                      <a:r>
                        <a:rPr lang="en-US" sz="1400" b="0" u="none" strike="noStrike">
                          <a:effectLst/>
                          <a:latin typeface="Arial" panose="020B0604020202020204" pitchFamily="34" charset="0"/>
                          <a:ea typeface="Calibri" panose="020F0502020204030204" pitchFamily="34" charset="0"/>
                          <a:cs typeface="Times New Roman" panose="02020603050405020304" pitchFamily="18" charset="0"/>
                        </a:rPr>
                        <a:t>Complete</a:t>
                      </a:r>
                      <a:endParaRPr lang="en-US" sz="1400" b="1" u="sng">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a:effectLst/>
                          <a:latin typeface="Arial" panose="020B0604020202020204" pitchFamily="34" charset="0"/>
                          <a:ea typeface="Calibri" panose="020F0502020204030204" pitchFamily="34" charset="0"/>
                          <a:cs typeface="Times New Roman" panose="02020603050405020304" pitchFamily="18" charset="0"/>
                        </a:rPr>
                        <a:t>(appraisal fully completed)</a:t>
                      </a:r>
                      <a:endParaRPr lang="en-US" sz="1400" b="1" u="sng">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Appraiser and Analyst can view.</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Times New Roman" panose="02020603050405020304" pitchFamily="18" charset="0"/>
                        </a:rPr>
                        <a:t>Applicant has no access.</a:t>
                      </a:r>
                      <a:endParaRPr lang="en-US" sz="1400" b="1" u="sng"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97609360"/>
                  </a:ext>
                </a:extLst>
              </a:tr>
            </a:tbl>
          </a:graphicData>
        </a:graphic>
      </p:graphicFrame>
    </p:spTree>
    <p:extLst>
      <p:ext uri="{BB962C8B-B14F-4D97-AF65-F5344CB8AC3E}">
        <p14:creationId xmlns:p14="http://schemas.microsoft.com/office/powerpoint/2010/main" val="3604890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t>Document </a:t>
            </a:r>
            <a:r>
              <a:rPr lang="en-US" dirty="0"/>
              <a:t>Library</a:t>
            </a:r>
          </a:p>
        </p:txBody>
      </p:sp>
      <p:pic>
        <p:nvPicPr>
          <p:cNvPr id="4" name="Picture 3">
            <a:extLst>
              <a:ext uri="{FF2B5EF4-FFF2-40B4-BE49-F238E27FC236}">
                <a16:creationId xmlns:a16="http://schemas.microsoft.com/office/drawing/2014/main" id="{47D5CAD3-D2AD-4143-913D-3E19AA6BBFD9}"/>
              </a:ext>
            </a:extLst>
          </p:cNvPr>
          <p:cNvPicPr>
            <a:picLocks noChangeAspect="1"/>
          </p:cNvPicPr>
          <p:nvPr/>
        </p:nvPicPr>
        <p:blipFill>
          <a:blip r:embed="rId3"/>
          <a:stretch>
            <a:fillRect/>
          </a:stretch>
        </p:blipFill>
        <p:spPr>
          <a:xfrm>
            <a:off x="98856" y="1060620"/>
            <a:ext cx="8758655" cy="5410200"/>
          </a:xfrm>
          <a:prstGeom prst="rect">
            <a:avLst/>
          </a:prstGeom>
        </p:spPr>
      </p:pic>
    </p:spTree>
    <p:extLst>
      <p:ext uri="{BB962C8B-B14F-4D97-AF65-F5344CB8AC3E}">
        <p14:creationId xmlns:p14="http://schemas.microsoft.com/office/powerpoint/2010/main" val="504226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Function Fields</a:t>
            </a:r>
          </a:p>
        </p:txBody>
      </p:sp>
      <p:sp>
        <p:nvSpPr>
          <p:cNvPr id="4" name="Content Placeholder 3"/>
          <p:cNvSpPr>
            <a:spLocks noGrp="1"/>
          </p:cNvSpPr>
          <p:nvPr>
            <p:ph idx="1"/>
          </p:nvPr>
        </p:nvSpPr>
        <p:spPr>
          <a:xfrm>
            <a:off x="304800" y="3200400"/>
            <a:ext cx="8382000" cy="3352800"/>
          </a:xfrm>
        </p:spPr>
        <p:txBody>
          <a:bodyPr/>
          <a:lstStyle/>
          <a:p>
            <a:r>
              <a:rPr lang="en-US" b="1" dirty="0"/>
              <a:t>Update:</a:t>
            </a:r>
            <a:r>
              <a:rPr lang="en-US" dirty="0"/>
              <a:t> The function uploads a new document to replace the existing document. When a document is updated, links to SOEs/examples </a:t>
            </a:r>
            <a:r>
              <a:rPr lang="en-US" u="sng" dirty="0"/>
              <a:t>remain active</a:t>
            </a:r>
            <a:r>
              <a:rPr lang="en-US" dirty="0"/>
              <a:t>. </a:t>
            </a:r>
          </a:p>
          <a:p>
            <a:r>
              <a:rPr lang="en-US" b="1" dirty="0"/>
              <a:t>Archive:</a:t>
            </a:r>
            <a:r>
              <a:rPr lang="en-US" dirty="0"/>
              <a:t>  When an applicant determines that a document is not needed for the current use but may be needed later in the process when they want to archive the document. </a:t>
            </a:r>
          </a:p>
          <a:p>
            <a:r>
              <a:rPr lang="en-US" b="1" dirty="0"/>
              <a:t>Retrieve:</a:t>
            </a:r>
            <a:r>
              <a:rPr lang="en-US" dirty="0"/>
              <a:t> When an applicant determines that they want access to an archived document, they are able to “retrieve” it. Retrieving a document makes it available to the team for use in the current process. </a:t>
            </a: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17924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03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Account Maintenance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610601" cy="397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387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Document Upload Duplication Error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12370"/>
            <a:ext cx="8305800" cy="496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306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Add Previously Uploaded Document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43228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528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F9A507-841C-4441-93FE-11A728D4ACFF}"/>
              </a:ext>
            </a:extLst>
          </p:cNvPr>
          <p:cNvSpPr>
            <a:spLocks noGrp="1"/>
          </p:cNvSpPr>
          <p:nvPr>
            <p:ph type="body" sz="quarter" idx="13"/>
          </p:nvPr>
        </p:nvSpPr>
        <p:spPr/>
        <p:txBody>
          <a:bodyPr/>
          <a:lstStyle/>
          <a:p>
            <a:r>
              <a:rPr lang="en-US" dirty="0"/>
              <a:t>Navigate from Document Library to Submit/Manage Written Documentation</a:t>
            </a:r>
          </a:p>
        </p:txBody>
      </p:sp>
      <p:pic>
        <p:nvPicPr>
          <p:cNvPr id="4" name="Picture 3">
            <a:extLst>
              <a:ext uri="{FF2B5EF4-FFF2-40B4-BE49-F238E27FC236}">
                <a16:creationId xmlns:a16="http://schemas.microsoft.com/office/drawing/2014/main" id="{AF07DFAA-7763-49FA-8AFD-96034AB5BA79}"/>
              </a:ext>
            </a:extLst>
          </p:cNvPr>
          <p:cNvPicPr>
            <a:picLocks noChangeAspect="1"/>
          </p:cNvPicPr>
          <p:nvPr/>
        </p:nvPicPr>
        <p:blipFill>
          <a:blip r:embed="rId3"/>
          <a:stretch>
            <a:fillRect/>
          </a:stretch>
        </p:blipFill>
        <p:spPr>
          <a:xfrm>
            <a:off x="152400" y="1174278"/>
            <a:ext cx="8633845" cy="4509444"/>
          </a:xfrm>
          <a:prstGeom prst="rect">
            <a:avLst/>
          </a:prstGeom>
        </p:spPr>
      </p:pic>
    </p:spTree>
    <p:extLst>
      <p:ext uri="{BB962C8B-B14F-4D97-AF65-F5344CB8AC3E}">
        <p14:creationId xmlns:p14="http://schemas.microsoft.com/office/powerpoint/2010/main" val="1160856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46018-04ED-44A0-A332-203CBFE25C60}"/>
              </a:ext>
            </a:extLst>
          </p:cNvPr>
          <p:cNvSpPr>
            <a:spLocks noGrp="1"/>
          </p:cNvSpPr>
          <p:nvPr>
            <p:ph idx="1"/>
          </p:nvPr>
        </p:nvSpPr>
        <p:spPr>
          <a:xfrm>
            <a:off x="381000" y="1166018"/>
            <a:ext cx="8229600" cy="4525963"/>
          </a:xfrm>
        </p:spPr>
        <p:txBody>
          <a:bodyPr/>
          <a:lstStyle/>
          <a:p>
            <a:pPr marL="0" indent="0">
              <a:buNone/>
            </a:pPr>
            <a:r>
              <a:rPr lang="en-US" dirty="0"/>
              <a:t>The </a:t>
            </a:r>
            <a:r>
              <a:rPr lang="en-US" b="1" dirty="0"/>
              <a:t>Back Arrow </a:t>
            </a:r>
            <a:r>
              <a:rPr lang="en-US" dirty="0"/>
              <a:t>comes into play here!</a:t>
            </a:r>
          </a:p>
        </p:txBody>
      </p:sp>
      <p:sp>
        <p:nvSpPr>
          <p:cNvPr id="3" name="Text Placeholder 2">
            <a:extLst>
              <a:ext uri="{FF2B5EF4-FFF2-40B4-BE49-F238E27FC236}">
                <a16:creationId xmlns:a16="http://schemas.microsoft.com/office/drawing/2014/main" id="{324E4E68-2EA2-430D-9637-32A9B7B19147}"/>
              </a:ext>
            </a:extLst>
          </p:cNvPr>
          <p:cNvSpPr>
            <a:spLocks noGrp="1"/>
          </p:cNvSpPr>
          <p:nvPr>
            <p:ph type="body" sz="quarter" idx="13"/>
          </p:nvPr>
        </p:nvSpPr>
        <p:spPr/>
        <p:txBody>
          <a:bodyPr/>
          <a:lstStyle/>
          <a:p>
            <a:r>
              <a:rPr lang="en-US" dirty="0"/>
              <a:t>Navigate from Submit/Manage Written Documentation to Document Library</a:t>
            </a:r>
          </a:p>
        </p:txBody>
      </p:sp>
      <p:pic>
        <p:nvPicPr>
          <p:cNvPr id="5" name="Picture 4">
            <a:extLst>
              <a:ext uri="{FF2B5EF4-FFF2-40B4-BE49-F238E27FC236}">
                <a16:creationId xmlns:a16="http://schemas.microsoft.com/office/drawing/2014/main" id="{298CD375-371E-48AA-B3A7-98226CDAEC19}"/>
              </a:ext>
            </a:extLst>
          </p:cNvPr>
          <p:cNvPicPr>
            <a:picLocks noChangeAspect="1"/>
          </p:cNvPicPr>
          <p:nvPr/>
        </p:nvPicPr>
        <p:blipFill>
          <a:blip r:embed="rId3"/>
          <a:stretch>
            <a:fillRect/>
          </a:stretch>
        </p:blipFill>
        <p:spPr>
          <a:xfrm>
            <a:off x="533400" y="1676399"/>
            <a:ext cx="7848600" cy="4678095"/>
          </a:xfrm>
          <a:prstGeom prst="rect">
            <a:avLst/>
          </a:prstGeom>
        </p:spPr>
      </p:pic>
    </p:spTree>
    <p:extLst>
      <p:ext uri="{BB962C8B-B14F-4D97-AF65-F5344CB8AC3E}">
        <p14:creationId xmlns:p14="http://schemas.microsoft.com/office/powerpoint/2010/main" val="398267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Template User</a:t>
            </a:r>
          </a:p>
          <a:p>
            <a:r>
              <a:rPr lang="en-US" dirty="0"/>
              <a:t>Submit/Manage Written Documentation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029200"/>
            <a:ext cx="3769157" cy="163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ECE650DC-5D73-4828-8699-F4292D85C689}"/>
              </a:ext>
            </a:extLst>
          </p:cNvPr>
          <p:cNvPicPr>
            <a:picLocks noChangeAspect="1"/>
          </p:cNvPicPr>
          <p:nvPr/>
        </p:nvPicPr>
        <p:blipFill>
          <a:blip r:embed="rId4"/>
          <a:stretch>
            <a:fillRect/>
          </a:stretch>
        </p:blipFill>
        <p:spPr>
          <a:xfrm>
            <a:off x="87084" y="1096626"/>
            <a:ext cx="8763000" cy="3729707"/>
          </a:xfrm>
          <a:prstGeom prst="rect">
            <a:avLst/>
          </a:prstGeom>
        </p:spPr>
      </p:pic>
    </p:spTree>
    <p:extLst>
      <p:ext uri="{BB962C8B-B14F-4D97-AF65-F5344CB8AC3E}">
        <p14:creationId xmlns:p14="http://schemas.microsoft.com/office/powerpoint/2010/main" val="3150154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DE1D9-4C07-4FA5-9518-01B63B123942}"/>
              </a:ext>
            </a:extLst>
          </p:cNvPr>
          <p:cNvSpPr>
            <a:spLocks noGrp="1"/>
          </p:cNvSpPr>
          <p:nvPr>
            <p:ph idx="1"/>
          </p:nvPr>
        </p:nvSpPr>
        <p:spPr>
          <a:xfrm>
            <a:off x="304800" y="1600200"/>
            <a:ext cx="8382000" cy="4525963"/>
          </a:xfrm>
        </p:spPr>
        <p:txBody>
          <a:bodyPr/>
          <a:lstStyle/>
          <a:p>
            <a:endParaRPr lang="en-US" dirty="0"/>
          </a:p>
          <a:p>
            <a:endParaRPr lang="en-US" dirty="0"/>
          </a:p>
          <a:p>
            <a:endParaRPr lang="en-US" dirty="0"/>
          </a:p>
          <a:p>
            <a:endParaRPr lang="en-US" dirty="0"/>
          </a:p>
          <a:p>
            <a:endParaRPr lang="en-US" dirty="0"/>
          </a:p>
          <a:p>
            <a:endParaRPr lang="en-US" dirty="0"/>
          </a:p>
          <a:p>
            <a:r>
              <a:rPr lang="en-US" dirty="0"/>
              <a:t>If the number of evidence items does not meet the limit set for and OO or an SOE/Example, the user will receive an error message.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A38FB91C-3794-4AEA-A23B-07F0387AF67F}"/>
              </a:ext>
            </a:extLst>
          </p:cNvPr>
          <p:cNvSpPr>
            <a:spLocks noGrp="1"/>
          </p:cNvSpPr>
          <p:nvPr>
            <p:ph type="body" sz="quarter" idx="13"/>
          </p:nvPr>
        </p:nvSpPr>
        <p:spPr/>
        <p:txBody>
          <a:bodyPr/>
          <a:lstStyle/>
          <a:p>
            <a:r>
              <a:rPr lang="en-US" dirty="0"/>
              <a:t>Template User</a:t>
            </a:r>
          </a:p>
          <a:p>
            <a:r>
              <a:rPr lang="en-US" dirty="0"/>
              <a:t>Flag Documents for Inclusion in Evidence</a:t>
            </a:r>
          </a:p>
        </p:txBody>
      </p:sp>
      <p:pic>
        <p:nvPicPr>
          <p:cNvPr id="5" name="Picture 2">
            <a:extLst>
              <a:ext uri="{FF2B5EF4-FFF2-40B4-BE49-F238E27FC236}">
                <a16:creationId xmlns:a16="http://schemas.microsoft.com/office/drawing/2014/main" id="{3A5188AC-0229-426E-809D-3B3C4813D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28052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643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67F7D-989E-491B-8972-F1F932661B20}"/>
              </a:ext>
            </a:extLst>
          </p:cNvPr>
          <p:cNvSpPr>
            <a:spLocks noGrp="1"/>
          </p:cNvSpPr>
          <p:nvPr>
            <p:ph idx="1"/>
          </p:nvPr>
        </p:nvSpPr>
        <p:spPr>
          <a:xfrm>
            <a:off x="152400" y="914400"/>
            <a:ext cx="8534400" cy="5410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The “Unflag for Organizational Review” button allows the organization to edit the example further.</a:t>
            </a:r>
          </a:p>
        </p:txBody>
      </p:sp>
      <p:sp>
        <p:nvSpPr>
          <p:cNvPr id="3" name="Text Placeholder 2">
            <a:extLst>
              <a:ext uri="{FF2B5EF4-FFF2-40B4-BE49-F238E27FC236}">
                <a16:creationId xmlns:a16="http://schemas.microsoft.com/office/drawing/2014/main" id="{28C5631B-469D-41A8-993E-F571B91002EE}"/>
              </a:ext>
            </a:extLst>
          </p:cNvPr>
          <p:cNvSpPr>
            <a:spLocks noGrp="1"/>
          </p:cNvSpPr>
          <p:nvPr>
            <p:ph type="body" sz="quarter" idx="13"/>
          </p:nvPr>
        </p:nvSpPr>
        <p:spPr/>
        <p:txBody>
          <a:bodyPr/>
          <a:lstStyle/>
          <a:p>
            <a:r>
              <a:rPr lang="en-US" dirty="0"/>
              <a:t>Template User</a:t>
            </a:r>
          </a:p>
          <a:p>
            <a:r>
              <a:rPr lang="en-US" dirty="0"/>
              <a:t>Completed SOE/Example Flagged for Review</a:t>
            </a:r>
          </a:p>
        </p:txBody>
      </p:sp>
      <p:pic>
        <p:nvPicPr>
          <p:cNvPr id="5" name="Picture 4">
            <a:extLst>
              <a:ext uri="{FF2B5EF4-FFF2-40B4-BE49-F238E27FC236}">
                <a16:creationId xmlns:a16="http://schemas.microsoft.com/office/drawing/2014/main" id="{852718F2-4F7E-4DDE-89FC-BA942353FE12}"/>
              </a:ext>
            </a:extLst>
          </p:cNvPr>
          <p:cNvPicPr>
            <a:picLocks noChangeAspect="1"/>
          </p:cNvPicPr>
          <p:nvPr/>
        </p:nvPicPr>
        <p:blipFill>
          <a:blip r:embed="rId3"/>
          <a:stretch>
            <a:fillRect/>
          </a:stretch>
        </p:blipFill>
        <p:spPr>
          <a:xfrm>
            <a:off x="424544" y="981404"/>
            <a:ext cx="8077200" cy="4670261"/>
          </a:xfrm>
          <a:prstGeom prst="rect">
            <a:avLst/>
          </a:prstGeom>
        </p:spPr>
      </p:pic>
    </p:spTree>
    <p:extLst>
      <p:ext uri="{BB962C8B-B14F-4D97-AF65-F5344CB8AC3E}">
        <p14:creationId xmlns:p14="http://schemas.microsoft.com/office/powerpoint/2010/main" val="2841941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590800" y="914400"/>
            <a:ext cx="6096000" cy="5486400"/>
          </a:xfrm>
        </p:spPr>
        <p:txBody>
          <a:bodyPr/>
          <a:lstStyle/>
          <a:p>
            <a:pPr marL="0" indent="0">
              <a:buNone/>
            </a:pPr>
            <a:r>
              <a:rPr lang="en-US" b="1" dirty="0">
                <a:solidFill>
                  <a:srgbClr val="FF0000"/>
                </a:solidFill>
              </a:rPr>
              <a:t>Red warning triangle</a:t>
            </a:r>
            <a:r>
              <a:rPr lang="en-US" dirty="0"/>
              <a:t>: Appraiser/Analyst only</a:t>
            </a:r>
          </a:p>
          <a:p>
            <a:pPr marL="0" indent="0">
              <a:buNone/>
            </a:pPr>
            <a:r>
              <a:rPr lang="en-US" b="1" dirty="0">
                <a:solidFill>
                  <a:srgbClr val="FF0000"/>
                </a:solidFill>
              </a:rPr>
              <a:t>Red stop sign</a:t>
            </a:r>
            <a:r>
              <a:rPr lang="en-US" dirty="0"/>
              <a:t>: Location of PHI</a:t>
            </a:r>
          </a:p>
          <a:p>
            <a:pPr marL="0" indent="0">
              <a:buNone/>
            </a:pPr>
            <a:endParaRPr lang="en-US" dirty="0"/>
          </a:p>
          <a:p>
            <a:pPr marL="0" indent="0">
              <a:buNone/>
            </a:pPr>
            <a:endParaRPr lang="en-US" dirty="0"/>
          </a:p>
          <a:p>
            <a:pPr marL="0" indent="0">
              <a:buNone/>
            </a:pPr>
            <a:endParaRPr lang="en-US" b="1" dirty="0">
              <a:solidFill>
                <a:schemeClr val="tx1"/>
              </a:solidFill>
            </a:endParaRPr>
          </a:p>
          <a:p>
            <a:pPr marL="0" indent="0">
              <a:buNone/>
            </a:pPr>
            <a:r>
              <a:rPr lang="en-US" b="1" dirty="0">
                <a:solidFill>
                  <a:schemeClr val="tx1"/>
                </a:solidFill>
              </a:rPr>
              <a:t>Green checkmark</a:t>
            </a:r>
            <a:r>
              <a:rPr lang="en-US" dirty="0"/>
              <a:t>: SOE/example is complete</a:t>
            </a:r>
          </a:p>
          <a:p>
            <a:pPr marL="0" indent="0">
              <a:buNone/>
            </a:pPr>
            <a:r>
              <a:rPr lang="en-US" b="1" dirty="0">
                <a:solidFill>
                  <a:srgbClr val="FFFF00"/>
                </a:solidFill>
              </a:rPr>
              <a:t>Yellow warning triangle</a:t>
            </a:r>
            <a:r>
              <a:rPr lang="en-US" dirty="0"/>
              <a:t>: Appraiser/Analyst only</a:t>
            </a:r>
          </a:p>
          <a:p>
            <a:pPr marL="0" indent="0">
              <a:buNone/>
            </a:pPr>
            <a:r>
              <a:rPr lang="en-US" b="1" dirty="0">
                <a:solidFill>
                  <a:srgbClr val="FFC000"/>
                </a:solidFill>
              </a:rPr>
              <a:t>Open lock icon</a:t>
            </a:r>
            <a:r>
              <a:rPr lang="en-US" dirty="0"/>
              <a:t>: SOE/example has been unlocked; user may edit/provide additional information</a:t>
            </a:r>
          </a:p>
          <a:p>
            <a:pPr marL="0" indent="0">
              <a:buNone/>
            </a:pPr>
            <a:r>
              <a:rPr lang="en-US" b="1" dirty="0">
                <a:solidFill>
                  <a:srgbClr val="FFC000"/>
                </a:solidFill>
              </a:rPr>
              <a:t>Closed Lock icon</a:t>
            </a:r>
            <a:r>
              <a:rPr lang="en-US" dirty="0"/>
              <a:t>: SOE/example is locked</a:t>
            </a:r>
          </a:p>
          <a:p>
            <a:pPr marL="0" indent="0">
              <a:buNone/>
            </a:pPr>
            <a:r>
              <a:rPr lang="en-US" b="1" dirty="0">
                <a:solidFill>
                  <a:schemeClr val="tx1"/>
                </a:solidFill>
              </a:rPr>
              <a:t>Green "New" icon</a:t>
            </a:r>
            <a:r>
              <a:rPr lang="en-US" dirty="0"/>
              <a:t>: indicates to Appraisers and Analysts that applicant has submitted revised information.</a:t>
            </a:r>
          </a:p>
        </p:txBody>
      </p:sp>
      <p:sp>
        <p:nvSpPr>
          <p:cNvPr id="4" name="Text Placeholder 3"/>
          <p:cNvSpPr>
            <a:spLocks noGrp="1"/>
          </p:cNvSpPr>
          <p:nvPr>
            <p:ph type="body" sz="quarter" idx="13"/>
          </p:nvPr>
        </p:nvSpPr>
        <p:spPr/>
        <p:txBody>
          <a:bodyPr/>
          <a:lstStyle/>
          <a:p>
            <a:r>
              <a:rPr lang="en-US" dirty="0"/>
              <a:t>Left Navigation Icons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2362200" cy="534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44C015EA-7E21-46F5-AE94-2AC6577BA831}"/>
              </a:ext>
            </a:extLst>
          </p:cNvPr>
          <p:cNvPicPr>
            <a:picLocks noChangeAspect="1"/>
          </p:cNvPicPr>
          <p:nvPr/>
        </p:nvPicPr>
        <p:blipFill>
          <a:blip r:embed="rId3"/>
          <a:stretch>
            <a:fillRect/>
          </a:stretch>
        </p:blipFill>
        <p:spPr>
          <a:xfrm>
            <a:off x="2667000" y="1752600"/>
            <a:ext cx="3336160" cy="990600"/>
          </a:xfrm>
          <a:prstGeom prst="rect">
            <a:avLst/>
          </a:prstGeom>
        </p:spPr>
      </p:pic>
    </p:spTree>
    <p:extLst>
      <p:ext uri="{BB962C8B-B14F-4D97-AF65-F5344CB8AC3E}">
        <p14:creationId xmlns:p14="http://schemas.microsoft.com/office/powerpoint/2010/main" val="1389547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Flag for Organization Review</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062" y="990600"/>
            <a:ext cx="2840738" cy="576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383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Submit Final Documents to Magnet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34" y="2667001"/>
            <a:ext cx="8588834" cy="263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BC0A4C99-2033-4073-8CE7-4F5B3D27993D}"/>
              </a:ext>
            </a:extLst>
          </p:cNvPr>
          <p:cNvPicPr>
            <a:picLocks noChangeAspect="1"/>
          </p:cNvPicPr>
          <p:nvPr/>
        </p:nvPicPr>
        <p:blipFill>
          <a:blip r:embed="rId4"/>
          <a:stretch>
            <a:fillRect/>
          </a:stretch>
        </p:blipFill>
        <p:spPr>
          <a:xfrm>
            <a:off x="159834" y="1261823"/>
            <a:ext cx="8590008" cy="1133954"/>
          </a:xfrm>
          <a:prstGeom prst="rect">
            <a:avLst/>
          </a:prstGeom>
        </p:spPr>
      </p:pic>
    </p:spTree>
    <p:extLst>
      <p:ext uri="{BB962C8B-B14F-4D97-AF65-F5344CB8AC3E}">
        <p14:creationId xmlns:p14="http://schemas.microsoft.com/office/powerpoint/2010/main" val="419606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Account Filters</a:t>
            </a:r>
          </a:p>
        </p:txBody>
      </p:sp>
      <p:pic>
        <p:nvPicPr>
          <p:cNvPr id="5" name="Picture 4">
            <a:extLst>
              <a:ext uri="{FF2B5EF4-FFF2-40B4-BE49-F238E27FC236}">
                <a16:creationId xmlns:a16="http://schemas.microsoft.com/office/drawing/2014/main" id="{A46EA9DF-0375-4E66-96B4-6804CB51E6C6}"/>
              </a:ext>
            </a:extLst>
          </p:cNvPr>
          <p:cNvPicPr>
            <a:picLocks noChangeAspect="1"/>
          </p:cNvPicPr>
          <p:nvPr/>
        </p:nvPicPr>
        <p:blipFill>
          <a:blip r:embed="rId3"/>
          <a:stretch>
            <a:fillRect/>
          </a:stretch>
        </p:blipFill>
        <p:spPr>
          <a:xfrm>
            <a:off x="399854" y="1600200"/>
            <a:ext cx="8131478" cy="3048000"/>
          </a:xfrm>
          <a:prstGeom prst="rect">
            <a:avLst/>
          </a:prstGeom>
        </p:spPr>
      </p:pic>
    </p:spTree>
    <p:extLst>
      <p:ext uri="{BB962C8B-B14F-4D97-AF65-F5344CB8AC3E}">
        <p14:creationId xmlns:p14="http://schemas.microsoft.com/office/powerpoint/2010/main" val="453170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F42ED-5D35-40A0-9E0F-5EA9EC7DFAF0}"/>
              </a:ext>
            </a:extLst>
          </p:cNvPr>
          <p:cNvSpPr>
            <a:spLocks noGrp="1"/>
          </p:cNvSpPr>
          <p:nvPr>
            <p:ph idx="1"/>
          </p:nvPr>
        </p:nvSpPr>
        <p:spPr>
          <a:xfrm>
            <a:off x="457200" y="1676400"/>
            <a:ext cx="8077200" cy="4724400"/>
          </a:xfrm>
        </p:spPr>
        <p:txBody>
          <a:bodyPr/>
          <a:lstStyle/>
          <a:p>
            <a:pPr marL="0" indent="0">
              <a:buNone/>
            </a:pPr>
            <a:r>
              <a:rPr lang="en-US" sz="2400" dirty="0"/>
              <a:t>If an applicant submits fewer than the required number of examples for a source of evidence, the system displays a confirmation dialogue box when the organization administrator clicks “Submit Final Documents to Magnet” button. The confirmation dialogue box reads “You have submitted fewer than the required number of examples for (insert SOE code). Are you sure your documentation is complete?“</a:t>
            </a:r>
          </a:p>
        </p:txBody>
      </p:sp>
      <p:sp>
        <p:nvSpPr>
          <p:cNvPr id="3" name="Text Placeholder 2">
            <a:extLst>
              <a:ext uri="{FF2B5EF4-FFF2-40B4-BE49-F238E27FC236}">
                <a16:creationId xmlns:a16="http://schemas.microsoft.com/office/drawing/2014/main" id="{A44E40E3-F9C3-42F8-8C0C-7C0A70E55490}"/>
              </a:ext>
            </a:extLst>
          </p:cNvPr>
          <p:cNvSpPr>
            <a:spLocks noGrp="1"/>
          </p:cNvSpPr>
          <p:nvPr>
            <p:ph type="body" sz="quarter" idx="13"/>
          </p:nvPr>
        </p:nvSpPr>
        <p:spPr/>
        <p:txBody>
          <a:bodyPr/>
          <a:lstStyle/>
          <a:p>
            <a:r>
              <a:rPr lang="en-US" dirty="0"/>
              <a:t>Validation of Submission Requirements</a:t>
            </a:r>
          </a:p>
        </p:txBody>
      </p:sp>
    </p:spTree>
    <p:extLst>
      <p:ext uri="{BB962C8B-B14F-4D97-AF65-F5344CB8AC3E}">
        <p14:creationId xmlns:p14="http://schemas.microsoft.com/office/powerpoint/2010/main" val="4156427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Document Validation Error Message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911225"/>
            <a:ext cx="8747125" cy="434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769614B9-BA2C-4C9B-8944-340596026534}"/>
              </a:ext>
            </a:extLst>
          </p:cNvPr>
          <p:cNvSpPr txBox="1"/>
          <p:nvPr/>
        </p:nvSpPr>
        <p:spPr>
          <a:xfrm>
            <a:off x="25400" y="5304516"/>
            <a:ext cx="8747125" cy="1061829"/>
          </a:xfrm>
          <a:prstGeom prst="rect">
            <a:avLst/>
          </a:prstGeom>
          <a:noFill/>
        </p:spPr>
        <p:txBody>
          <a:bodyPr wrap="square" rtlCol="0">
            <a:spAutoFit/>
          </a:bodyPr>
          <a:lstStyle/>
          <a:p>
            <a:pPr marL="0" marR="0">
              <a:lnSpc>
                <a:spcPct val="115000"/>
              </a:lnSpc>
              <a:spcBef>
                <a:spcPts val="0"/>
              </a:spcBef>
              <a:spcAft>
                <a:spcPts val="0"/>
              </a:spcAf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FIRST</a:t>
            </a:r>
            <a:r>
              <a:rPr lang="en-US" sz="2000" dirty="0">
                <a:latin typeface="Arial" panose="020B0604020202020204" pitchFamily="34" charset="0"/>
                <a:ea typeface="Calibri" panose="020F0502020204030204" pitchFamily="34" charset="0"/>
                <a:cs typeface="Arial" panose="020B0604020202020204" pitchFamily="34" charset="0"/>
              </a:rPr>
              <a:t> navigate to the first folder noted as having an issue.</a:t>
            </a:r>
            <a:endParaRPr lang="en-US" sz="2000" b="1" u="sng" dirty="0">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FFFF00"/>
                </a:solidFill>
                <a:latin typeface="Arial" panose="020B0604020202020204" pitchFamily="34" charset="0"/>
                <a:ea typeface="Calibri" panose="020F0502020204030204" pitchFamily="34" charset="0"/>
              </a:rPr>
              <a:t>Note: Do not remove documents from the Document Library until you have selected the Unlock for Editing button for this SOE/example.</a:t>
            </a:r>
            <a:endParaRPr lang="en-US" sz="2000" dirty="0">
              <a:solidFill>
                <a:srgbClr val="FFFF00"/>
              </a:solidFill>
            </a:endParaRPr>
          </a:p>
        </p:txBody>
      </p:sp>
    </p:spTree>
    <p:extLst>
      <p:ext uri="{BB962C8B-B14F-4D97-AF65-F5344CB8AC3E}">
        <p14:creationId xmlns:p14="http://schemas.microsoft.com/office/powerpoint/2010/main" val="1574843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Lock Icons after Submitting Documents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5875"/>
            <a:ext cx="8686800" cy="399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2CA9A2FF-5485-4DAD-9994-A5264687C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486400"/>
            <a:ext cx="3352800" cy="89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59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Organizational Detail with PHI Identified</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7422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69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PHI/Additional Documentation Request Locations Unlocked for Resolution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914400"/>
            <a:ext cx="282689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665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6109FC-15F3-458F-BBD7-BA1956D2D4B0}"/>
              </a:ext>
            </a:extLst>
          </p:cNvPr>
          <p:cNvSpPr>
            <a:spLocks noGrp="1"/>
          </p:cNvSpPr>
          <p:nvPr>
            <p:ph idx="1"/>
          </p:nvPr>
        </p:nvSpPr>
        <p:spPr>
          <a:xfrm>
            <a:off x="228600" y="1371600"/>
            <a:ext cx="8458200" cy="4754563"/>
          </a:xfrm>
        </p:spPr>
        <p:txBody>
          <a:bodyPr/>
          <a:lstStyle/>
          <a:p>
            <a:r>
              <a:rPr lang="en-US" sz="2400" dirty="0"/>
              <a:t>If the Organization does not resolve PHI before the date set by the Magnet Senior Program Analyst:</a:t>
            </a:r>
          </a:p>
          <a:p>
            <a:pPr lvl="1"/>
            <a:r>
              <a:rPr lang="en-US" sz="2200" dirty="0"/>
              <a:t>All content submitted for the example(s) identified as having PHI will be deleted from the system.</a:t>
            </a:r>
          </a:p>
          <a:p>
            <a:pPr lvl="1"/>
            <a:r>
              <a:rPr lang="en-US" sz="2200" dirty="0"/>
              <a:t>The History links for the example(s) identified as having PHI will lead to a blank screen.</a:t>
            </a:r>
          </a:p>
        </p:txBody>
      </p:sp>
      <p:sp>
        <p:nvSpPr>
          <p:cNvPr id="3" name="Text Placeholder 2">
            <a:extLst>
              <a:ext uri="{FF2B5EF4-FFF2-40B4-BE49-F238E27FC236}">
                <a16:creationId xmlns:a16="http://schemas.microsoft.com/office/drawing/2014/main" id="{336BAF21-9476-4CEF-A28E-BCA905647128}"/>
              </a:ext>
            </a:extLst>
          </p:cNvPr>
          <p:cNvSpPr>
            <a:spLocks noGrp="1"/>
          </p:cNvSpPr>
          <p:nvPr>
            <p:ph type="body" sz="quarter" idx="13"/>
          </p:nvPr>
        </p:nvSpPr>
        <p:spPr/>
        <p:txBody>
          <a:bodyPr/>
          <a:lstStyle/>
          <a:p>
            <a:r>
              <a:rPr lang="en-US" dirty="0"/>
              <a:t>PHI Not Addressed by Due Date</a:t>
            </a:r>
          </a:p>
        </p:txBody>
      </p:sp>
    </p:spTree>
    <p:extLst>
      <p:ext uri="{BB962C8B-B14F-4D97-AF65-F5344CB8AC3E}">
        <p14:creationId xmlns:p14="http://schemas.microsoft.com/office/powerpoint/2010/main" val="2657386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1572E-5DCE-45C3-9A96-7298F1D6BF02}"/>
              </a:ext>
            </a:extLst>
          </p:cNvPr>
          <p:cNvSpPr>
            <a:spLocks noGrp="1"/>
          </p:cNvSpPr>
          <p:nvPr>
            <p:ph idx="1"/>
          </p:nvPr>
        </p:nvSpPr>
        <p:spPr>
          <a:xfrm>
            <a:off x="361950" y="1524000"/>
            <a:ext cx="8229600" cy="4724400"/>
          </a:xfrm>
        </p:spPr>
        <p:txBody>
          <a:bodyPr/>
          <a:lstStyle/>
          <a:p>
            <a:endParaRPr lang="en-US" dirty="0"/>
          </a:p>
          <a:p>
            <a:endParaRPr lang="en-US" dirty="0"/>
          </a:p>
          <a:p>
            <a:endParaRPr lang="en-US" dirty="0"/>
          </a:p>
          <a:p>
            <a:endParaRPr lang="en-US" dirty="0"/>
          </a:p>
          <a:p>
            <a:endParaRPr lang="en-US" dirty="0"/>
          </a:p>
          <a:p>
            <a:endParaRPr lang="en-US" dirty="0"/>
          </a:p>
          <a:p>
            <a:r>
              <a:rPr lang="en-US" dirty="0"/>
              <a:t>In the left navigation select the Component, then the SOE, then the Example, then the version of the Example to reach the Submitted Example.</a:t>
            </a:r>
          </a:p>
          <a:p>
            <a:r>
              <a:rPr lang="en-US" dirty="0"/>
              <a:t>The history content for each status will open in the browser on a new tab.</a:t>
            </a:r>
          </a:p>
          <a:p>
            <a:endParaRPr lang="en-US" dirty="0"/>
          </a:p>
        </p:txBody>
      </p:sp>
      <p:sp>
        <p:nvSpPr>
          <p:cNvPr id="3" name="Text Placeholder 2">
            <a:extLst>
              <a:ext uri="{FF2B5EF4-FFF2-40B4-BE49-F238E27FC236}">
                <a16:creationId xmlns:a16="http://schemas.microsoft.com/office/drawing/2014/main" id="{7AC6386F-23B6-4027-8554-69C591109315}"/>
              </a:ext>
            </a:extLst>
          </p:cNvPr>
          <p:cNvSpPr>
            <a:spLocks noGrp="1"/>
          </p:cNvSpPr>
          <p:nvPr>
            <p:ph type="body" sz="quarter" idx="13"/>
          </p:nvPr>
        </p:nvSpPr>
        <p:spPr/>
        <p:txBody>
          <a:bodyPr/>
          <a:lstStyle/>
          <a:p>
            <a:r>
              <a:rPr lang="en-US" dirty="0"/>
              <a:t>Navigation to History Link Content</a:t>
            </a:r>
          </a:p>
        </p:txBody>
      </p:sp>
      <p:pic>
        <p:nvPicPr>
          <p:cNvPr id="5" name="Content Placeholder 3">
            <a:extLst>
              <a:ext uri="{FF2B5EF4-FFF2-40B4-BE49-F238E27FC236}">
                <a16:creationId xmlns:a16="http://schemas.microsoft.com/office/drawing/2014/main" id="{BC3BBBF5-46DF-490A-8C29-501415FD85DB}"/>
              </a:ext>
            </a:extLst>
          </p:cNvPr>
          <p:cNvPicPr>
            <a:picLocks noChangeAspect="1"/>
          </p:cNvPicPr>
          <p:nvPr/>
        </p:nvPicPr>
        <p:blipFill>
          <a:blip r:embed="rId3"/>
          <a:stretch>
            <a:fillRect/>
          </a:stretch>
        </p:blipFill>
        <p:spPr bwMode="auto">
          <a:xfrm>
            <a:off x="228599" y="1402080"/>
            <a:ext cx="844623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198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Simple Upload</a:t>
            </a:r>
          </a:p>
          <a:p>
            <a:r>
              <a:rPr lang="en-US" dirty="0"/>
              <a:t>History of Statuses for an SOE/Example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6248400" cy="553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800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28B156-0C11-4053-B0D6-20E74AE49014}"/>
              </a:ext>
            </a:extLst>
          </p:cNvPr>
          <p:cNvSpPr>
            <a:spLocks noGrp="1"/>
          </p:cNvSpPr>
          <p:nvPr>
            <p:ph type="body" sz="quarter" idx="13"/>
          </p:nvPr>
        </p:nvSpPr>
        <p:spPr/>
        <p:txBody>
          <a:bodyPr/>
          <a:lstStyle/>
          <a:p>
            <a:r>
              <a:rPr lang="en-US" dirty="0"/>
              <a:t>Questions?</a:t>
            </a:r>
          </a:p>
        </p:txBody>
      </p:sp>
      <p:pic>
        <p:nvPicPr>
          <p:cNvPr id="1026" name="Picture 2" descr="animated%20question%20mark%20clipart">
            <a:extLst>
              <a:ext uri="{FF2B5EF4-FFF2-40B4-BE49-F238E27FC236}">
                <a16:creationId xmlns:a16="http://schemas.microsoft.com/office/drawing/2014/main" id="{4E98B358-5268-4131-92D1-F7EC6CDABC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90938" y="1933575"/>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9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Add a New User</a:t>
            </a:r>
            <a:endParaRPr lang="en-US" dirty="0">
              <a:solidFill>
                <a:srgbClr val="FF0000"/>
              </a:solidFill>
            </a:endParaRPr>
          </a:p>
        </p:txBody>
      </p:sp>
      <p:pic>
        <p:nvPicPr>
          <p:cNvPr id="2" name="Picture 1">
            <a:extLst>
              <a:ext uri="{FF2B5EF4-FFF2-40B4-BE49-F238E27FC236}">
                <a16:creationId xmlns:a16="http://schemas.microsoft.com/office/drawing/2014/main" id="{32B5A2C3-A1F7-4A3C-A2ED-05AF60876B3A}"/>
              </a:ext>
            </a:extLst>
          </p:cNvPr>
          <p:cNvPicPr>
            <a:picLocks noChangeAspect="1"/>
          </p:cNvPicPr>
          <p:nvPr/>
        </p:nvPicPr>
        <p:blipFill>
          <a:blip r:embed="rId3"/>
          <a:stretch>
            <a:fillRect/>
          </a:stretch>
        </p:blipFill>
        <p:spPr>
          <a:xfrm>
            <a:off x="350520" y="1371600"/>
            <a:ext cx="8352994" cy="4495800"/>
          </a:xfrm>
          <a:prstGeom prst="rect">
            <a:avLst/>
          </a:prstGeom>
        </p:spPr>
      </p:pic>
    </p:spTree>
    <p:extLst>
      <p:ext uri="{BB962C8B-B14F-4D97-AF65-F5344CB8AC3E}">
        <p14:creationId xmlns:p14="http://schemas.microsoft.com/office/powerpoint/2010/main" val="374761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Close Up of Select User Role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43349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01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New User Added</a:t>
            </a:r>
          </a:p>
        </p:txBody>
      </p:sp>
      <p:pic>
        <p:nvPicPr>
          <p:cNvPr id="2" name="Picture 1">
            <a:extLst>
              <a:ext uri="{FF2B5EF4-FFF2-40B4-BE49-F238E27FC236}">
                <a16:creationId xmlns:a16="http://schemas.microsoft.com/office/drawing/2014/main" id="{BD8B12A8-26E1-4FF0-AFE8-84044196FCAF}"/>
              </a:ext>
            </a:extLst>
          </p:cNvPr>
          <p:cNvPicPr>
            <a:picLocks noChangeAspect="1"/>
          </p:cNvPicPr>
          <p:nvPr/>
        </p:nvPicPr>
        <p:blipFill>
          <a:blip r:embed="rId3"/>
          <a:stretch>
            <a:fillRect/>
          </a:stretch>
        </p:blipFill>
        <p:spPr>
          <a:xfrm>
            <a:off x="183516" y="2003936"/>
            <a:ext cx="8588128" cy="2735911"/>
          </a:xfrm>
          <a:prstGeom prst="rect">
            <a:avLst/>
          </a:prstGeom>
        </p:spPr>
      </p:pic>
    </p:spTree>
    <p:extLst>
      <p:ext uri="{BB962C8B-B14F-4D97-AF65-F5344CB8AC3E}">
        <p14:creationId xmlns:p14="http://schemas.microsoft.com/office/powerpoint/2010/main" val="2257350078"/>
      </p:ext>
    </p:extLst>
  </p:cSld>
  <p:clrMapOvr>
    <a:masterClrMapping/>
  </p:clrMapOvr>
</p:sld>
</file>

<file path=ppt/theme/theme1.xml><?xml version="1.0" encoding="utf-8"?>
<a:theme xmlns:a="http://schemas.openxmlformats.org/drawingml/2006/main" name="ANCC Programs PPT Templat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cred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gnet colored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gnet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ertification colored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ertification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athway colored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Magnet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ANCC Programs PPT Template 2018</Template>
  <TotalTime>3590</TotalTime>
  <Words>4220</Words>
  <Application>Microsoft Office PowerPoint</Application>
  <PresentationFormat>On-screen Show (4:3)</PresentationFormat>
  <Paragraphs>522</Paragraphs>
  <Slides>68</Slides>
  <Notes>41</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68</vt:i4>
      </vt:variant>
    </vt:vector>
  </HeadingPairs>
  <TitlesOfParts>
    <vt:vector size="79" baseType="lpstr">
      <vt:lpstr>Arial</vt:lpstr>
      <vt:lpstr>Calibri</vt:lpstr>
      <vt:lpstr>Wingdings</vt:lpstr>
      <vt:lpstr>ANCC Programs PPT Template 2018</vt:lpstr>
      <vt:lpstr>Accred white background</vt:lpstr>
      <vt:lpstr>Magnet colored background</vt:lpstr>
      <vt:lpstr>Magnet white background</vt:lpstr>
      <vt:lpstr>Certification colored background</vt:lpstr>
      <vt:lpstr>Certification white background</vt:lpstr>
      <vt:lpstr>Pathway colored background</vt:lpstr>
      <vt:lpstr>11_Magnet white background</vt:lpstr>
      <vt:lpstr>Application &amp; Document Appraisal Manager™ (ADAM™) Organization User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Nurses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Cyndy Hagstrom</dc:creator>
  <cp:lastModifiedBy>Daniel Nguyen</cp:lastModifiedBy>
  <cp:revision>314</cp:revision>
  <dcterms:created xsi:type="dcterms:W3CDTF">2018-05-21T13:59:00Z</dcterms:created>
  <dcterms:modified xsi:type="dcterms:W3CDTF">2019-03-18T21:12:22Z</dcterms:modified>
</cp:coreProperties>
</file>